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Garamon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iZsmhzXxL9I8XZirrTSmkC0gmX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aramond-regular.fntdata"/><Relationship Id="rId20" Type="http://schemas.openxmlformats.org/officeDocument/2006/relationships/slide" Target="slides/slide16.xml"/><Relationship Id="rId42" Type="http://schemas.openxmlformats.org/officeDocument/2006/relationships/font" Target="fonts/Garamond-italic.fntdata"/><Relationship Id="rId41" Type="http://schemas.openxmlformats.org/officeDocument/2006/relationships/font" Target="fonts/Garamond-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Garamond-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0" name="Shape 20"/>
        <p:cNvGrpSpPr/>
        <p:nvPr/>
      </p:nvGrpSpPr>
      <p:grpSpPr>
        <a:xfrm>
          <a:off x="0" y="0"/>
          <a:ext cx="0" cy="0"/>
          <a:chOff x="0" y="0"/>
          <a:chExt cx="0" cy="0"/>
        </a:xfrm>
      </p:grpSpPr>
      <p:grpSp>
        <p:nvGrpSpPr>
          <p:cNvPr id="21" name="Google Shape;21;p37"/>
          <p:cNvGrpSpPr/>
          <p:nvPr/>
        </p:nvGrpSpPr>
        <p:grpSpPr>
          <a:xfrm>
            <a:off x="-16934" y="0"/>
            <a:ext cx="12231160" cy="6856214"/>
            <a:chOff x="-16934" y="0"/>
            <a:chExt cx="12231160" cy="6856214"/>
          </a:xfrm>
        </p:grpSpPr>
        <p:pic>
          <p:nvPicPr>
            <p:cNvPr descr="HD-PanelTitleR1.png" id="22" name="Google Shape;22;p3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3" name="Google Shape;23;p37"/>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24" name="Google Shape;24;p37"/>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5" name="Google Shape;25;p37"/>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6" name="Google Shape;26;p37"/>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7"/>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p:txBody>
      </p:sp>
      <p:sp>
        <p:nvSpPr>
          <p:cNvPr id="28" name="Google Shape;28;p37"/>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7"/>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7"/>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1" name="Google Shape;31;p37"/>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9" name="Shape 89"/>
        <p:cNvGrpSpPr/>
        <p:nvPr/>
      </p:nvGrpSpPr>
      <p:grpSpPr>
        <a:xfrm>
          <a:off x="0" y="0"/>
          <a:ext cx="0" cy="0"/>
          <a:chOff x="0" y="0"/>
          <a:chExt cx="0" cy="0"/>
        </a:xfrm>
      </p:grpSpPr>
      <p:sp>
        <p:nvSpPr>
          <p:cNvPr id="90" name="Google Shape;90;p46"/>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6"/>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92" name="Google Shape;92;p46"/>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spcBef>
                <a:spcPts val="280"/>
              </a:spcBef>
              <a:spcAft>
                <a:spcPts val="0"/>
              </a:spcAft>
              <a:buSzPts val="1610"/>
              <a:buNone/>
              <a:defRPr sz="14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93" name="Google Shape;93;p4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6" name="Shape 96"/>
        <p:cNvGrpSpPr/>
        <p:nvPr/>
      </p:nvGrpSpPr>
      <p:grpSpPr>
        <a:xfrm>
          <a:off x="0" y="0"/>
          <a:ext cx="0" cy="0"/>
          <a:chOff x="0" y="0"/>
          <a:chExt cx="0" cy="0"/>
        </a:xfrm>
      </p:grpSpPr>
      <p:sp>
        <p:nvSpPr>
          <p:cNvPr id="97" name="Google Shape;97;p47"/>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7"/>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99" name="Google Shape;99;p4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2" name="Google Shape;102;p47"/>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3" name="Shape 103"/>
        <p:cNvGrpSpPr/>
        <p:nvPr/>
      </p:nvGrpSpPr>
      <p:grpSpPr>
        <a:xfrm>
          <a:off x="0" y="0"/>
          <a:ext cx="0" cy="0"/>
          <a:chOff x="0" y="0"/>
          <a:chExt cx="0" cy="0"/>
        </a:xfrm>
      </p:grpSpPr>
      <p:sp>
        <p:nvSpPr>
          <p:cNvPr id="104" name="Google Shape;104;p48"/>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8"/>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spcBef>
                <a:spcPts val="400"/>
              </a:spcBef>
              <a:spcAft>
                <a:spcPts val="0"/>
              </a:spcAft>
              <a:buSzPts val="2300"/>
              <a:buFont typeface="Garamond"/>
              <a:buNone/>
              <a:defRPr sz="2000"/>
            </a:lvl1pPr>
            <a:lvl2pPr indent="-228600" lvl="1" marL="914400" algn="l">
              <a:spcBef>
                <a:spcPts val="600"/>
              </a:spcBef>
              <a:spcAft>
                <a:spcPts val="0"/>
              </a:spcAft>
              <a:buSzPts val="2300"/>
              <a:buFont typeface="Garamond"/>
              <a:buNone/>
              <a:defRPr/>
            </a:lvl2pPr>
            <a:lvl3pPr indent="-228600" lvl="2" marL="1371600" algn="l">
              <a:spcBef>
                <a:spcPts val="600"/>
              </a:spcBef>
              <a:spcAft>
                <a:spcPts val="0"/>
              </a:spcAft>
              <a:buSzPts val="2070"/>
              <a:buFont typeface="Garamond"/>
              <a:buNone/>
              <a:defRPr/>
            </a:lvl3pPr>
            <a:lvl4pPr indent="-228600" lvl="3" marL="1828800" algn="l">
              <a:spcBef>
                <a:spcPts val="600"/>
              </a:spcBef>
              <a:spcAft>
                <a:spcPts val="0"/>
              </a:spcAft>
              <a:buSzPts val="1840"/>
              <a:buFont typeface="Garamond"/>
              <a:buNone/>
              <a:defRPr/>
            </a:lvl4pPr>
            <a:lvl5pPr indent="-228600" lvl="4" marL="2286000" algn="l">
              <a:spcBef>
                <a:spcPts val="600"/>
              </a:spcBef>
              <a:spcAft>
                <a:spcPts val="0"/>
              </a:spcAft>
              <a:buSzPts val="1610"/>
              <a:buFont typeface="Garamond"/>
              <a:buNone/>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6" name="Google Shape;106;p48"/>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07" name="Google Shape;107;p4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48"/>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11" name="Google Shape;111;p48"/>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12" name="Google Shape;112;p48"/>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3" name="Shape 113"/>
        <p:cNvGrpSpPr/>
        <p:nvPr/>
      </p:nvGrpSpPr>
      <p:grpSpPr>
        <a:xfrm>
          <a:off x="0" y="0"/>
          <a:ext cx="0" cy="0"/>
          <a:chOff x="0" y="0"/>
          <a:chExt cx="0" cy="0"/>
        </a:xfrm>
      </p:grpSpPr>
      <p:sp>
        <p:nvSpPr>
          <p:cNvPr id="114" name="Google Shape;114;p49"/>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49"/>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6" name="Google Shape;116;p4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9" name="Shape 119"/>
        <p:cNvGrpSpPr/>
        <p:nvPr/>
      </p:nvGrpSpPr>
      <p:grpSpPr>
        <a:xfrm>
          <a:off x="0" y="0"/>
          <a:ext cx="0" cy="0"/>
          <a:chOff x="0" y="0"/>
          <a:chExt cx="0" cy="0"/>
        </a:xfrm>
      </p:grpSpPr>
      <p:sp>
        <p:nvSpPr>
          <p:cNvPr id="120" name="Google Shape;120;p50"/>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0"/>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2" name="Google Shape;122;p50"/>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3" name="Google Shape;123;p5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5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50"/>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27" name="Google Shape;127;p50"/>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8" name="Google Shape;128;p50"/>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9" name="Shape 129"/>
        <p:cNvGrpSpPr/>
        <p:nvPr/>
      </p:nvGrpSpPr>
      <p:grpSpPr>
        <a:xfrm>
          <a:off x="0" y="0"/>
          <a:ext cx="0" cy="0"/>
          <a:chOff x="0" y="0"/>
          <a:chExt cx="0" cy="0"/>
        </a:xfrm>
      </p:grpSpPr>
      <p:sp>
        <p:nvSpPr>
          <p:cNvPr id="130" name="Google Shape;130;p51"/>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1"/>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3220"/>
              <a:buNone/>
              <a:defRPr sz="2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32" name="Google Shape;132;p51"/>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33" name="Google Shape;133;p5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6" name="Google Shape;136;p51"/>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
        <p:nvSpPr>
          <p:cNvPr id="138" name="Google Shape;138;p5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2"/>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0" name="Google Shape;140;p5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5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5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3" name="Google Shape;143;p52"/>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4" name="Shape 144"/>
        <p:cNvGrpSpPr/>
        <p:nvPr/>
      </p:nvGrpSpPr>
      <p:grpSpPr>
        <a:xfrm>
          <a:off x="0" y="0"/>
          <a:ext cx="0" cy="0"/>
          <a:chOff x="0" y="0"/>
          <a:chExt cx="0" cy="0"/>
        </a:xfrm>
      </p:grpSpPr>
      <p:sp>
        <p:nvSpPr>
          <p:cNvPr id="145" name="Google Shape;145;p53"/>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3"/>
          <p:cNvSpPr txBox="1"/>
          <p:nvPr>
            <p:ph idx="1" type="body"/>
          </p:nvPr>
        </p:nvSpPr>
        <p:spPr>
          <a:xfrm rot="5400000">
            <a:off x="2565043" y="-287514"/>
            <a:ext cx="4893734" cy="743302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7" name="Google Shape;147;p5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5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5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50" name="Google Shape;150;p53"/>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cxnSp>
        <p:nvCxnSpPr>
          <p:cNvPr id="33" name="Google Shape;33;p38"/>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34" name="Google Shape;34;p3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6" name="Google Shape;36;p3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cxnSp>
        <p:nvCxnSpPr>
          <p:cNvPr id="40" name="Google Shape;40;p39"/>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41" name="Google Shape;41;p3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9"/>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43" name="Google Shape;43;p39"/>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44" name="Google Shape;44;p3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4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4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1"/>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4" name="Google Shape;54;p41"/>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5" name="Google Shape;55;p41"/>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6" name="Google Shape;56;p41"/>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7" name="Google Shape;57;p4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0" name="Google Shape;60;p41"/>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42"/>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4400"/>
              <a:buFont typeface="Garamond"/>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64" name="Google Shape;64;p4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7" name="Google Shape;67;p42"/>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4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3" name="Google Shape;73;p4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44"/>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4"/>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77" name="Google Shape;77;p44"/>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840"/>
              <a:buNone/>
              <a:defRPr sz="16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78" name="Google Shape;78;p4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1" name="Google Shape;81;p44"/>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45"/>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800"/>
              <a:buFont typeface="Garamond"/>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5"/>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5" name="Google Shape;85;p45"/>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SzPts val="2070"/>
              <a:buNone/>
              <a:defRPr sz="18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86" name="Google Shape;86;p4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1.jpg"/><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grpSp>
        <p:nvGrpSpPr>
          <p:cNvPr id="10" name="Google Shape;10;p36"/>
          <p:cNvGrpSpPr/>
          <p:nvPr/>
        </p:nvGrpSpPr>
        <p:grpSpPr>
          <a:xfrm>
            <a:off x="-15736" y="0"/>
            <a:ext cx="12229962" cy="6856214"/>
            <a:chOff x="-15736" y="0"/>
            <a:chExt cx="12229962" cy="6856214"/>
          </a:xfrm>
        </p:grpSpPr>
        <p:pic>
          <p:nvPicPr>
            <p:cNvPr descr="HD-PanelContent.png" id="11" name="Google Shape;11;p3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 name="Google Shape;12;p36"/>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13" name="Google Shape;13;p36"/>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4" name="Google Shape;14;p36"/>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5" name="Google Shape;15;p3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 name="Google Shape;16;p36"/>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7" name="Google Shape;17;p3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8" name="Google Shape;18;p3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9" name="Google Shape;19;p3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20" Type="http://schemas.openxmlformats.org/officeDocument/2006/relationships/image" Target="../media/image53.png"/><Relationship Id="rId11" Type="http://schemas.openxmlformats.org/officeDocument/2006/relationships/image" Target="../media/image35.png"/><Relationship Id="rId22" Type="http://schemas.openxmlformats.org/officeDocument/2006/relationships/image" Target="../media/image52.png"/><Relationship Id="rId10" Type="http://schemas.openxmlformats.org/officeDocument/2006/relationships/image" Target="../media/image29.png"/><Relationship Id="rId21" Type="http://schemas.openxmlformats.org/officeDocument/2006/relationships/image" Target="../media/image37.png"/><Relationship Id="rId13" Type="http://schemas.openxmlformats.org/officeDocument/2006/relationships/image" Target="../media/image31.png"/><Relationship Id="rId12" Type="http://schemas.openxmlformats.org/officeDocument/2006/relationships/image" Target="../media/image24.png"/><Relationship Id="rId23"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3.png"/><Relationship Id="rId15" Type="http://schemas.openxmlformats.org/officeDocument/2006/relationships/image" Target="../media/image32.png"/><Relationship Id="rId14" Type="http://schemas.openxmlformats.org/officeDocument/2006/relationships/image" Target="../media/image27.png"/><Relationship Id="rId17" Type="http://schemas.openxmlformats.org/officeDocument/2006/relationships/image" Target="../media/image39.png"/><Relationship Id="rId16" Type="http://schemas.openxmlformats.org/officeDocument/2006/relationships/image" Target="../media/image38.png"/><Relationship Id="rId5" Type="http://schemas.openxmlformats.org/officeDocument/2006/relationships/image" Target="../media/image45.png"/><Relationship Id="rId19" Type="http://schemas.openxmlformats.org/officeDocument/2006/relationships/image" Target="../media/image36.png"/><Relationship Id="rId6" Type="http://schemas.openxmlformats.org/officeDocument/2006/relationships/image" Target="../media/image26.png"/><Relationship Id="rId18" Type="http://schemas.openxmlformats.org/officeDocument/2006/relationships/image" Target="../media/image40.png"/><Relationship Id="rId7" Type="http://schemas.openxmlformats.org/officeDocument/2006/relationships/image" Target="../media/image30.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jupyter.org/" TargetMode="External"/><Relationship Id="rId4" Type="http://schemas.openxmlformats.org/officeDocument/2006/relationships/hyperlink" Target="https://www.spyder-ide.org/" TargetMode="External"/><Relationship Id="rId5" Type="http://schemas.openxmlformats.org/officeDocument/2006/relationships/hyperlink" Target="https://www.jetbrains.com/pycharm/" TargetMode="External"/><Relationship Id="rId6" Type="http://schemas.openxmlformats.org/officeDocument/2006/relationships/hyperlink" Target="https://colab.research.google.com/" TargetMode="External"/><Relationship Id="rId7" Type="http://schemas.openxmlformats.org/officeDocument/2006/relationships/hyperlink" Target="https://code.visualstudio.com/" TargetMode="External"/><Relationship Id="rId8" Type="http://schemas.openxmlformats.org/officeDocument/2006/relationships/hyperlink" Target="https://thonn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1.png"/><Relationship Id="rId7"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gi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262626"/>
              </a:buClr>
              <a:buSzPts val="5400"/>
              <a:buFont typeface="Garamond"/>
              <a:buNone/>
            </a:pPr>
            <a:r>
              <a:rPr lang="en-US"/>
              <a:t>Introduction to</a:t>
            </a:r>
            <a:br>
              <a:rPr lang="en-US"/>
            </a:br>
            <a:r>
              <a:rPr lang="en-US"/>
              <a:t>Python Programming</a:t>
            </a:r>
            <a:endParaRPr/>
          </a:p>
        </p:txBody>
      </p:sp>
      <p:sp>
        <p:nvSpPr>
          <p:cNvPr id="156" name="Google Shape;156;p1"/>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760"/>
              <a:buNone/>
            </a:pPr>
            <a:r>
              <a:rPr lang="en-US" sz="2400"/>
              <a:t>Session 1: Introduction to Computer Programming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0"/>
          <p:cNvSpPr txBox="1"/>
          <p:nvPr/>
        </p:nvSpPr>
        <p:spPr>
          <a:xfrm>
            <a:off x="972152" y="798897"/>
            <a:ext cx="1017390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Converting decimals to non-decimals is a little harder:</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pic>
        <p:nvPicPr>
          <p:cNvPr id="223" name="Google Shape;223;p10"/>
          <p:cNvPicPr preferRelativeResize="0"/>
          <p:nvPr/>
        </p:nvPicPr>
        <p:blipFill rotWithShape="1">
          <a:blip r:embed="rId3">
            <a:alphaModFix/>
          </a:blip>
          <a:srcRect b="4232" l="0" r="0" t="0"/>
          <a:stretch/>
        </p:blipFill>
        <p:spPr>
          <a:xfrm>
            <a:off x="972152" y="1678369"/>
            <a:ext cx="5798674" cy="3702153"/>
          </a:xfrm>
          <a:prstGeom prst="rect">
            <a:avLst/>
          </a:prstGeom>
          <a:noFill/>
          <a:ln>
            <a:noFill/>
          </a:ln>
        </p:spPr>
      </p:pic>
      <p:pic>
        <p:nvPicPr>
          <p:cNvPr id="224" name="Google Shape;224;p10"/>
          <p:cNvPicPr preferRelativeResize="0"/>
          <p:nvPr/>
        </p:nvPicPr>
        <p:blipFill rotWithShape="1">
          <a:blip r:embed="rId4">
            <a:alphaModFix/>
          </a:blip>
          <a:srcRect b="0" l="0" r="0" t="0"/>
          <a:stretch/>
        </p:blipFill>
        <p:spPr>
          <a:xfrm>
            <a:off x="7877000" y="685097"/>
            <a:ext cx="2770922" cy="2612994"/>
          </a:xfrm>
          <a:prstGeom prst="rect">
            <a:avLst/>
          </a:prstGeom>
          <a:noFill/>
          <a:ln>
            <a:noFill/>
          </a:ln>
        </p:spPr>
      </p:pic>
      <p:pic>
        <p:nvPicPr>
          <p:cNvPr id="225" name="Google Shape;225;p10"/>
          <p:cNvPicPr preferRelativeResize="0"/>
          <p:nvPr/>
        </p:nvPicPr>
        <p:blipFill rotWithShape="1">
          <a:blip r:embed="rId5">
            <a:alphaModFix/>
          </a:blip>
          <a:srcRect b="0" l="0" r="0" t="0"/>
          <a:stretch/>
        </p:blipFill>
        <p:spPr>
          <a:xfrm>
            <a:off x="7877000" y="3261087"/>
            <a:ext cx="3098445" cy="22830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Bit</a:t>
            </a:r>
            <a:endParaRPr/>
          </a:p>
        </p:txBody>
      </p:sp>
      <p:sp>
        <p:nvSpPr>
          <p:cNvPr id="231" name="Google Shape;231;p1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Bit is the most basic unit of information in computers</a:t>
            </a:r>
            <a:endParaRPr/>
          </a:p>
          <a:p>
            <a:pPr indent="-285750" lvl="0" marL="285750" rtl="0" algn="l">
              <a:spcBef>
                <a:spcPts val="1080"/>
              </a:spcBef>
              <a:spcAft>
                <a:spcPts val="0"/>
              </a:spcAft>
              <a:buSzPts val="2760"/>
              <a:buChar char="•"/>
            </a:pPr>
            <a:r>
              <a:rPr lang="en-US"/>
              <a:t>Bit stands for “binary digit”</a:t>
            </a:r>
            <a:endParaRPr/>
          </a:p>
          <a:p>
            <a:pPr indent="-285750" lvl="0" marL="285750" rtl="0" algn="l">
              <a:spcBef>
                <a:spcPts val="1080"/>
              </a:spcBef>
              <a:spcAft>
                <a:spcPts val="0"/>
              </a:spcAft>
              <a:buSzPts val="2760"/>
              <a:buChar char="•"/>
            </a:pPr>
            <a:r>
              <a:rPr lang="en-US"/>
              <a:t>Bit can be 0 or 1</a:t>
            </a:r>
            <a:endParaRPr/>
          </a:p>
          <a:p>
            <a:pPr indent="-285750" lvl="0" marL="285750" rtl="0" algn="l">
              <a:spcBef>
                <a:spcPts val="1080"/>
              </a:spcBef>
              <a:spcAft>
                <a:spcPts val="0"/>
              </a:spcAft>
              <a:buSzPts val="2760"/>
              <a:buChar char="•"/>
            </a:pPr>
            <a:r>
              <a:rPr lang="en-US"/>
              <a:t>Bit values corresponds to the transistor states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Character Encoding</a:t>
            </a:r>
            <a:endParaRPr/>
          </a:p>
        </p:txBody>
      </p:sp>
      <p:sp>
        <p:nvSpPr>
          <p:cNvPr id="237" name="Google Shape;237;p1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lnSpcReduction="10000"/>
          </a:bodyPr>
          <a:lstStyle/>
          <a:p>
            <a:pPr indent="-285750" lvl="0" marL="285750" rtl="0" algn="l">
              <a:spcBef>
                <a:spcPts val="0"/>
              </a:spcBef>
              <a:spcAft>
                <a:spcPts val="0"/>
              </a:spcAft>
              <a:buSzPts val="2760"/>
              <a:buChar char="•"/>
            </a:pPr>
            <a:r>
              <a:rPr lang="en-US"/>
              <a:t>Assigning a special set of bits to a human-readable character</a:t>
            </a:r>
            <a:endParaRPr/>
          </a:p>
          <a:p>
            <a:pPr indent="-285750" lvl="0" marL="285750" rtl="0" algn="l">
              <a:spcBef>
                <a:spcPts val="1080"/>
              </a:spcBef>
              <a:spcAft>
                <a:spcPts val="0"/>
              </a:spcAft>
              <a:buSzPts val="2760"/>
              <a:buChar char="•"/>
            </a:pPr>
            <a:r>
              <a:rPr lang="en-US"/>
              <a:t>For example, 0b0 -&gt; A    0b1 -&gt; a    0b10 -&gt; B    0b11 -&gt; b</a:t>
            </a:r>
            <a:endParaRPr/>
          </a:p>
          <a:p>
            <a:pPr indent="-285750" lvl="0" marL="285750" rtl="0" algn="l">
              <a:spcBef>
                <a:spcPts val="1080"/>
              </a:spcBef>
              <a:spcAft>
                <a:spcPts val="0"/>
              </a:spcAft>
              <a:buSzPts val="2760"/>
              <a:buChar char="•"/>
            </a:pPr>
            <a:r>
              <a:rPr lang="en-US"/>
              <a:t>For compatibility reasons, we have come up with several standard encodings to be used in most computers</a:t>
            </a:r>
            <a:endParaRPr/>
          </a:p>
          <a:p>
            <a:pPr indent="-285750" lvl="0" marL="285750" rtl="0" algn="l">
              <a:spcBef>
                <a:spcPts val="1080"/>
              </a:spcBef>
              <a:spcAft>
                <a:spcPts val="0"/>
              </a:spcAft>
              <a:buSzPts val="2760"/>
              <a:buChar char="•"/>
            </a:pPr>
            <a:r>
              <a:rPr lang="en-US"/>
              <a:t>ASCII (American Standard Code for Information Interchange)</a:t>
            </a:r>
            <a:endParaRPr/>
          </a:p>
          <a:p>
            <a:pPr indent="-285750" lvl="0" marL="285750" rtl="0" algn="l">
              <a:spcBef>
                <a:spcPts val="1080"/>
              </a:spcBef>
              <a:spcAft>
                <a:spcPts val="0"/>
              </a:spcAft>
              <a:buSzPts val="2760"/>
              <a:buChar char="•"/>
            </a:pPr>
            <a:r>
              <a:rPr lang="en-US"/>
              <a:t>Unicode and variations (UTF-8, UTF-16: Unicode Transformation Format – 8 bytes or 16 bytes)</a:t>
            </a:r>
            <a:endParaRPr/>
          </a:p>
          <a:p>
            <a:pPr indent="-110490" lvl="0" marL="285750" rtl="0" algn="l">
              <a:spcBef>
                <a:spcPts val="1080"/>
              </a:spcBef>
              <a:spcAft>
                <a:spcPts val="0"/>
              </a:spcAft>
              <a:buSzPts val="2760"/>
              <a:buNone/>
            </a:pPr>
            <a:r>
              <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3"/>
          <p:cNvPicPr preferRelativeResize="0"/>
          <p:nvPr/>
        </p:nvPicPr>
        <p:blipFill rotWithShape="1">
          <a:blip r:embed="rId3">
            <a:alphaModFix/>
          </a:blip>
          <a:srcRect b="0" l="0" r="0" t="0"/>
          <a:stretch/>
        </p:blipFill>
        <p:spPr>
          <a:xfrm>
            <a:off x="1992431" y="655023"/>
            <a:ext cx="8045262" cy="55479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Byte</a:t>
            </a:r>
            <a:endParaRPr/>
          </a:p>
        </p:txBody>
      </p:sp>
      <p:sp>
        <p:nvSpPr>
          <p:cNvPr id="248" name="Google Shape;248;p14"/>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A byte is a data unit that encodes a single character</a:t>
            </a:r>
            <a:endParaRPr/>
          </a:p>
          <a:p>
            <a:pPr indent="-285750" lvl="0" marL="285750" rtl="0" algn="l">
              <a:spcBef>
                <a:spcPts val="1080"/>
              </a:spcBef>
              <a:spcAft>
                <a:spcPts val="0"/>
              </a:spcAft>
              <a:buSzPts val="2760"/>
              <a:buChar char="•"/>
            </a:pPr>
            <a:r>
              <a:rPr lang="en-US"/>
              <a:t>1 byte = 8 bits</a:t>
            </a:r>
            <a:endParaRPr/>
          </a:p>
          <a:p>
            <a:pPr indent="-285750" lvl="0" marL="285750" rtl="0" algn="l">
              <a:spcBef>
                <a:spcPts val="1080"/>
              </a:spcBef>
              <a:spcAft>
                <a:spcPts val="0"/>
              </a:spcAft>
              <a:buSzPts val="2760"/>
              <a:buChar char="•"/>
            </a:pPr>
            <a:r>
              <a:rPr lang="en-US"/>
              <a:t>ASCII uses 8 bits (0-127) to encode all the common characters in English language</a:t>
            </a:r>
            <a:endParaRPr/>
          </a:p>
          <a:p>
            <a:pPr indent="-110490" lvl="0" marL="285750" rtl="0" algn="l">
              <a:spcBef>
                <a:spcPts val="1080"/>
              </a:spcBef>
              <a:spcAft>
                <a:spcPts val="0"/>
              </a:spcAft>
              <a:buSzPts val="2760"/>
              <a:buNone/>
            </a:pPr>
            <a:r>
              <a:t/>
            </a:r>
            <a:endParaRPr/>
          </a:p>
          <a:p>
            <a:pPr indent="-285750" lvl="0" marL="285750" rtl="0" algn="l">
              <a:spcBef>
                <a:spcPts val="1080"/>
              </a:spcBef>
              <a:spcAft>
                <a:spcPts val="0"/>
              </a:spcAft>
              <a:buSzPts val="2760"/>
              <a:buChar char="•"/>
            </a:pPr>
            <a:r>
              <a:rPr lang="en-US"/>
              <a:t>Example:</a:t>
            </a:r>
            <a:endParaRPr/>
          </a:p>
          <a:p>
            <a:pPr indent="-110490" lvl="0" marL="285750" rtl="0" algn="l">
              <a:spcBef>
                <a:spcPts val="1080"/>
              </a:spcBef>
              <a:spcAft>
                <a:spcPts val="0"/>
              </a:spcAft>
              <a:buSzPts val="2760"/>
              <a:buNone/>
            </a:pPr>
            <a:r>
              <a:t/>
            </a:r>
            <a:endParaRPr/>
          </a:p>
          <a:p>
            <a:pPr indent="-110490" lvl="0" marL="285750" rtl="0" algn="l">
              <a:spcBef>
                <a:spcPts val="1080"/>
              </a:spcBef>
              <a:spcAft>
                <a:spcPts val="0"/>
              </a:spcAft>
              <a:buSzPts val="2760"/>
              <a:buNone/>
            </a:pPr>
            <a:r>
              <a:t/>
            </a:r>
            <a:endParaRPr/>
          </a:p>
          <a:p>
            <a:pPr indent="-110490" lvl="0" marL="285750" rtl="0" algn="l">
              <a:spcBef>
                <a:spcPts val="1080"/>
              </a:spcBef>
              <a:spcAft>
                <a:spcPts val="0"/>
              </a:spcAft>
              <a:buSzPts val="2760"/>
              <a:buNone/>
            </a:pPr>
            <a:r>
              <a:t/>
            </a:r>
            <a:endParaRPr/>
          </a:p>
        </p:txBody>
      </p:sp>
      <p:pic>
        <p:nvPicPr>
          <p:cNvPr id="249" name="Google Shape;249;p14"/>
          <p:cNvPicPr preferRelativeResize="0"/>
          <p:nvPr/>
        </p:nvPicPr>
        <p:blipFill rotWithShape="1">
          <a:blip r:embed="rId3">
            <a:alphaModFix/>
          </a:blip>
          <a:srcRect b="0" l="0" r="0" t="0"/>
          <a:stretch/>
        </p:blipFill>
        <p:spPr>
          <a:xfrm>
            <a:off x="3035200" y="4869374"/>
            <a:ext cx="3835597" cy="7429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Higher Units</a:t>
            </a:r>
            <a:endParaRPr/>
          </a:p>
        </p:txBody>
      </p:sp>
      <p:sp>
        <p:nvSpPr>
          <p:cNvPr id="255" name="Google Shape;255;p15"/>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1 KB = 1024 (2</a:t>
            </a:r>
            <a:r>
              <a:rPr baseline="30000" lang="en-US"/>
              <a:t>10</a:t>
            </a:r>
            <a:r>
              <a:rPr lang="en-US"/>
              <a:t>) bytes or 1000 bytes (SI)</a:t>
            </a:r>
            <a:endParaRPr/>
          </a:p>
          <a:p>
            <a:pPr indent="-285750" lvl="0" marL="285750" rtl="0" algn="l">
              <a:spcBef>
                <a:spcPts val="1080"/>
              </a:spcBef>
              <a:spcAft>
                <a:spcPts val="0"/>
              </a:spcAft>
              <a:buSzPts val="2760"/>
              <a:buChar char="•"/>
            </a:pPr>
            <a:r>
              <a:rPr lang="en-US"/>
              <a:t>1 MB = 1024 or 1000 KB = 2</a:t>
            </a:r>
            <a:r>
              <a:rPr baseline="30000" lang="en-US"/>
              <a:t>20 </a:t>
            </a:r>
            <a:r>
              <a:rPr lang="en-US"/>
              <a:t>or 10</a:t>
            </a:r>
            <a:r>
              <a:rPr baseline="30000" lang="en-US"/>
              <a:t>6 </a:t>
            </a:r>
            <a:r>
              <a:rPr lang="en-US"/>
              <a:t>bytes</a:t>
            </a:r>
            <a:endParaRPr/>
          </a:p>
          <a:p>
            <a:pPr indent="-285750" lvl="0" marL="285750" rtl="0" algn="l">
              <a:spcBef>
                <a:spcPts val="1080"/>
              </a:spcBef>
              <a:spcAft>
                <a:spcPts val="0"/>
              </a:spcAft>
              <a:buSzPts val="2760"/>
              <a:buChar char="•"/>
            </a:pPr>
            <a:r>
              <a:rPr lang="en-US"/>
              <a:t>1 GB = 1024 or 1000 MB = 2</a:t>
            </a:r>
            <a:r>
              <a:rPr baseline="30000" lang="en-US"/>
              <a:t>20 </a:t>
            </a:r>
            <a:r>
              <a:rPr lang="en-US"/>
              <a:t>or 10</a:t>
            </a:r>
            <a:r>
              <a:rPr baseline="30000" lang="en-US"/>
              <a:t>6 </a:t>
            </a:r>
            <a:r>
              <a:rPr lang="en-US"/>
              <a:t>KB = 2</a:t>
            </a:r>
            <a:r>
              <a:rPr baseline="30000" lang="en-US"/>
              <a:t>30 </a:t>
            </a:r>
            <a:r>
              <a:rPr lang="en-US"/>
              <a:t>or 10</a:t>
            </a:r>
            <a:r>
              <a:rPr baseline="30000" lang="en-US"/>
              <a:t>9 </a:t>
            </a:r>
            <a:r>
              <a:rPr lang="en-US"/>
              <a:t>bytes</a:t>
            </a:r>
            <a:endParaRPr/>
          </a:p>
          <a:p>
            <a:pPr indent="-285750" lvl="0" marL="285750" rtl="0" algn="l">
              <a:spcBef>
                <a:spcPts val="1080"/>
              </a:spcBef>
              <a:spcAft>
                <a:spcPts val="0"/>
              </a:spcAft>
              <a:buSzPts val="2760"/>
              <a:buChar char="•"/>
            </a:pPr>
            <a:r>
              <a:rPr lang="en-US"/>
              <a:t>1 TB = 1024 or 1000 GB = …</a:t>
            </a:r>
            <a:endParaRPr/>
          </a:p>
          <a:p>
            <a:pPr indent="-285750" lvl="0" marL="285750" rtl="0" algn="l">
              <a:spcBef>
                <a:spcPts val="1080"/>
              </a:spcBef>
              <a:spcAft>
                <a:spcPts val="0"/>
              </a:spcAft>
              <a:buSzPts val="2760"/>
              <a:buChar char="•"/>
            </a:pPr>
            <a:r>
              <a:rPr lang="en-US"/>
              <a:t>1 PB (Peta Byte) = 1024 or 1000 TB = …</a:t>
            </a:r>
            <a:endParaRPr/>
          </a:p>
          <a:p>
            <a:pPr indent="-285750" lvl="0" marL="285750" rtl="0" algn="l">
              <a:spcBef>
                <a:spcPts val="1080"/>
              </a:spcBef>
              <a:spcAft>
                <a:spcPts val="0"/>
              </a:spcAft>
              <a:buSzPts val="2760"/>
              <a:buChar char="•"/>
            </a:pPr>
            <a:r>
              <a:rPr lang="en-US"/>
              <a:t>…</a:t>
            </a:r>
            <a:endParaRPr/>
          </a:p>
          <a:p>
            <a:pPr indent="0" lvl="0" marL="0" rtl="0" algn="l">
              <a:spcBef>
                <a:spcPts val="1080"/>
              </a:spcBef>
              <a:spcAft>
                <a:spcPts val="0"/>
              </a:spcAft>
              <a:buSzPts val="276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a:t>Part 2: Introduction to Programming Languages</a:t>
            </a:r>
            <a:endParaRPr/>
          </a:p>
        </p:txBody>
      </p:sp>
      <p:sp>
        <p:nvSpPr>
          <p:cNvPr id="261" name="Google Shape;261;p16"/>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Computers can only understand “machine codes” i.e. bits</a:t>
            </a:r>
            <a:endParaRPr/>
          </a:p>
          <a:p>
            <a:pPr indent="-285750" lvl="0" marL="285750" rtl="0" algn="l">
              <a:spcBef>
                <a:spcPts val="1080"/>
              </a:spcBef>
              <a:spcAft>
                <a:spcPts val="0"/>
              </a:spcAft>
              <a:buSzPts val="2760"/>
              <a:buChar char="•"/>
            </a:pPr>
            <a:r>
              <a:rPr lang="en-US"/>
              <a:t>Machine languages such as Assembly are “low-level”</a:t>
            </a:r>
            <a:endParaRPr/>
          </a:p>
          <a:p>
            <a:pPr indent="-285750" lvl="0" marL="285750" rtl="0" algn="l">
              <a:spcBef>
                <a:spcPts val="1080"/>
              </a:spcBef>
              <a:spcAft>
                <a:spcPts val="0"/>
              </a:spcAft>
              <a:buSzPts val="2760"/>
              <a:buChar char="•"/>
            </a:pPr>
            <a:r>
              <a:rPr lang="en-US"/>
              <a:t>Two main disadvantages:</a:t>
            </a:r>
            <a:endParaRPr/>
          </a:p>
          <a:p>
            <a:pPr indent="-457200" lvl="0" marL="457200" rtl="0" algn="l">
              <a:spcBef>
                <a:spcPts val="1080"/>
              </a:spcBef>
              <a:spcAft>
                <a:spcPts val="0"/>
              </a:spcAft>
              <a:buSzPts val="2760"/>
              <a:buAutoNum type="arabicParenR"/>
            </a:pPr>
            <a:r>
              <a:rPr lang="en-US"/>
              <a:t>Machine-dependent</a:t>
            </a:r>
            <a:endParaRPr/>
          </a:p>
          <a:p>
            <a:pPr indent="-457200" lvl="0" marL="457200" rtl="0" algn="l">
              <a:spcBef>
                <a:spcPts val="1080"/>
              </a:spcBef>
              <a:spcAft>
                <a:spcPts val="0"/>
              </a:spcAft>
              <a:buSzPts val="2760"/>
              <a:buAutoNum type="arabicParenR"/>
            </a:pPr>
            <a:r>
              <a:rPr lang="en-US"/>
              <a:t>Hard to read</a:t>
            </a:r>
            <a:endParaRPr/>
          </a:p>
          <a:p>
            <a:pPr indent="-285750" lvl="0" marL="285750" rtl="0" algn="l">
              <a:spcBef>
                <a:spcPts val="1080"/>
              </a:spcBef>
              <a:spcAft>
                <a:spcPts val="0"/>
              </a:spcAft>
              <a:buSzPts val="2760"/>
              <a:buChar char="•"/>
            </a:pPr>
            <a:r>
              <a:rPr lang="en-US"/>
              <a:t>Use-cases: Operating Systems, infrastructure of high-level languages</a:t>
            </a:r>
            <a:endParaRPr/>
          </a:p>
          <a:p>
            <a:pPr indent="0" lvl="0" marL="0" rtl="0" algn="l">
              <a:spcBef>
                <a:spcPts val="1080"/>
              </a:spcBef>
              <a:spcAft>
                <a:spcPts val="0"/>
              </a:spcAft>
              <a:buSzPts val="2760"/>
              <a:buNone/>
            </a:pPr>
            <a:r>
              <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High-level languages</a:t>
            </a:r>
            <a:endParaRPr/>
          </a:p>
        </p:txBody>
      </p:sp>
      <p:sp>
        <p:nvSpPr>
          <p:cNvPr id="267" name="Google Shape;267;p17"/>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fontScale="92500" lnSpcReduction="10000"/>
          </a:bodyPr>
          <a:lstStyle/>
          <a:p>
            <a:pPr indent="-285750" lvl="0" marL="285750" rtl="0" algn="l">
              <a:spcBef>
                <a:spcPts val="0"/>
              </a:spcBef>
              <a:spcAft>
                <a:spcPts val="0"/>
              </a:spcAft>
              <a:buSzPct val="115000"/>
              <a:buChar char="•"/>
            </a:pPr>
            <a:r>
              <a:rPr lang="en-US"/>
              <a:t>Human-readable and machine-independent</a:t>
            </a:r>
            <a:endParaRPr/>
          </a:p>
          <a:p>
            <a:pPr indent="-285750" lvl="0" marL="285750" rtl="0" algn="l">
              <a:spcBef>
                <a:spcPts val="1044"/>
              </a:spcBef>
              <a:spcAft>
                <a:spcPts val="0"/>
              </a:spcAft>
              <a:buSzPct val="115000"/>
              <a:buChar char="•"/>
            </a:pPr>
            <a:r>
              <a:rPr lang="en-US"/>
              <a:t>Must be converted into computer-readable format, i.e. machine code</a:t>
            </a:r>
            <a:endParaRPr/>
          </a:p>
          <a:p>
            <a:pPr indent="-285750" lvl="0" marL="285750" rtl="0" algn="l">
              <a:spcBef>
                <a:spcPts val="1044"/>
              </a:spcBef>
              <a:spcAft>
                <a:spcPts val="0"/>
              </a:spcAft>
              <a:buSzPct val="115000"/>
              <a:buChar char="•"/>
            </a:pPr>
            <a:r>
              <a:rPr lang="en-US"/>
              <a:t>Two possible methods:</a:t>
            </a:r>
            <a:endParaRPr/>
          </a:p>
          <a:p>
            <a:pPr indent="-457200" lvl="0" marL="457200" rtl="0" algn="l">
              <a:spcBef>
                <a:spcPts val="1044"/>
              </a:spcBef>
              <a:spcAft>
                <a:spcPts val="0"/>
              </a:spcAft>
              <a:buSzPct val="115000"/>
              <a:buAutoNum type="arabicParenR"/>
            </a:pPr>
            <a:r>
              <a:rPr lang="en-US"/>
              <a:t>Compiled languages (C, C#, C++) use a “compiler” to translate the whole code into machine code</a:t>
            </a:r>
            <a:endParaRPr/>
          </a:p>
          <a:p>
            <a:pPr indent="-457200" lvl="0" marL="457200" rtl="0" algn="l">
              <a:spcBef>
                <a:spcPts val="1044"/>
              </a:spcBef>
              <a:spcAft>
                <a:spcPts val="0"/>
              </a:spcAft>
              <a:buSzPct val="115000"/>
              <a:buAutoNum type="arabicParenR"/>
            </a:pPr>
            <a:r>
              <a:rPr lang="en-US"/>
              <a:t>Interpreted languages (Python, JavaScript, PHP) use an “interpreter” to execute instructions each one at a time</a:t>
            </a:r>
            <a:endParaRPr/>
          </a:p>
          <a:p>
            <a:pPr indent="-285750" lvl="0" marL="285750" rtl="0" algn="l">
              <a:spcBef>
                <a:spcPts val="1044"/>
              </a:spcBef>
              <a:spcAft>
                <a:spcPts val="0"/>
              </a:spcAft>
              <a:buSzPct val="115000"/>
              <a:buChar char="•"/>
            </a:pPr>
            <a:r>
              <a:rPr lang="en-US"/>
              <a:t>Most modern languages may use a combination of both</a:t>
            </a:r>
            <a:endParaRPr/>
          </a:p>
          <a:p>
            <a:pPr indent="-123634" lvl="0" marL="285750" rtl="0" algn="l">
              <a:spcBef>
                <a:spcPts val="1044"/>
              </a:spcBef>
              <a:spcAft>
                <a:spcPts val="0"/>
              </a:spcAft>
              <a:buSzPct val="1150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18"/>
          <p:cNvPicPr preferRelativeResize="0"/>
          <p:nvPr>
            <p:ph idx="4294967295" type="body"/>
          </p:nvPr>
        </p:nvPicPr>
        <p:blipFill rotWithShape="1">
          <a:blip r:embed="rId3">
            <a:alphaModFix/>
          </a:blip>
          <a:srcRect b="0" l="0" r="0" t="0"/>
          <a:stretch/>
        </p:blipFill>
        <p:spPr>
          <a:xfrm>
            <a:off x="1191674" y="1376835"/>
            <a:ext cx="9808652" cy="41043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9"/>
          <p:cNvSpPr txBox="1"/>
          <p:nvPr>
            <p:ph idx="4294967295" type="title"/>
          </p:nvPr>
        </p:nvSpPr>
        <p:spPr>
          <a:xfrm>
            <a:off x="1788177" y="843431"/>
            <a:ext cx="8366125" cy="69373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a:t>Popular Programming Languages</a:t>
            </a:r>
            <a:endParaRPr/>
          </a:p>
        </p:txBody>
      </p:sp>
      <p:pic>
        <p:nvPicPr>
          <p:cNvPr id="278" name="Google Shape;278;p19"/>
          <p:cNvPicPr preferRelativeResize="0"/>
          <p:nvPr/>
        </p:nvPicPr>
        <p:blipFill rotWithShape="1">
          <a:blip r:embed="rId3">
            <a:alphaModFix/>
          </a:blip>
          <a:srcRect b="0" l="0" r="0" t="0"/>
          <a:stretch/>
        </p:blipFill>
        <p:spPr>
          <a:xfrm>
            <a:off x="2236897" y="1589232"/>
            <a:ext cx="932683" cy="1706033"/>
          </a:xfrm>
          <a:prstGeom prst="rect">
            <a:avLst/>
          </a:prstGeom>
          <a:noFill/>
          <a:ln>
            <a:noFill/>
          </a:ln>
        </p:spPr>
      </p:pic>
      <p:pic>
        <p:nvPicPr>
          <p:cNvPr id="279" name="Google Shape;279;p19"/>
          <p:cNvPicPr preferRelativeResize="0"/>
          <p:nvPr/>
        </p:nvPicPr>
        <p:blipFill rotWithShape="1">
          <a:blip r:embed="rId4">
            <a:alphaModFix/>
          </a:blip>
          <a:srcRect b="0" l="0" r="0" t="0"/>
          <a:stretch/>
        </p:blipFill>
        <p:spPr>
          <a:xfrm>
            <a:off x="3926305" y="3075561"/>
            <a:ext cx="1602437" cy="352619"/>
          </a:xfrm>
          <a:prstGeom prst="rect">
            <a:avLst/>
          </a:prstGeom>
          <a:noFill/>
          <a:ln>
            <a:noFill/>
          </a:ln>
        </p:spPr>
      </p:pic>
      <p:pic>
        <p:nvPicPr>
          <p:cNvPr id="280" name="Google Shape;280;p19"/>
          <p:cNvPicPr preferRelativeResize="0"/>
          <p:nvPr/>
        </p:nvPicPr>
        <p:blipFill rotWithShape="1">
          <a:blip r:embed="rId5">
            <a:alphaModFix/>
          </a:blip>
          <a:srcRect b="0" l="0" r="0" t="0"/>
          <a:stretch/>
        </p:blipFill>
        <p:spPr>
          <a:xfrm>
            <a:off x="1021743" y="2078634"/>
            <a:ext cx="827779" cy="914725"/>
          </a:xfrm>
          <a:prstGeom prst="rect">
            <a:avLst/>
          </a:prstGeom>
          <a:noFill/>
          <a:ln>
            <a:noFill/>
          </a:ln>
        </p:spPr>
      </p:pic>
      <p:pic>
        <p:nvPicPr>
          <p:cNvPr id="281" name="Google Shape;281;p19"/>
          <p:cNvPicPr preferRelativeResize="0"/>
          <p:nvPr/>
        </p:nvPicPr>
        <p:blipFill rotWithShape="1">
          <a:blip r:embed="rId6">
            <a:alphaModFix/>
          </a:blip>
          <a:srcRect b="0" l="0" r="0" t="0"/>
          <a:stretch/>
        </p:blipFill>
        <p:spPr>
          <a:xfrm>
            <a:off x="969293" y="4931523"/>
            <a:ext cx="932683" cy="932683"/>
          </a:xfrm>
          <a:prstGeom prst="rect">
            <a:avLst/>
          </a:prstGeom>
          <a:noFill/>
          <a:ln>
            <a:noFill/>
          </a:ln>
        </p:spPr>
      </p:pic>
      <p:pic>
        <p:nvPicPr>
          <p:cNvPr id="282" name="Google Shape;282;p19"/>
          <p:cNvPicPr preferRelativeResize="0"/>
          <p:nvPr/>
        </p:nvPicPr>
        <p:blipFill rotWithShape="1">
          <a:blip r:embed="rId7">
            <a:alphaModFix/>
          </a:blip>
          <a:srcRect b="0" l="0" r="0" t="0"/>
          <a:stretch/>
        </p:blipFill>
        <p:spPr>
          <a:xfrm>
            <a:off x="1028637" y="3503642"/>
            <a:ext cx="813993" cy="914724"/>
          </a:xfrm>
          <a:prstGeom prst="rect">
            <a:avLst/>
          </a:prstGeom>
          <a:noFill/>
          <a:ln>
            <a:noFill/>
          </a:ln>
        </p:spPr>
      </p:pic>
      <p:pic>
        <p:nvPicPr>
          <p:cNvPr id="283" name="Google Shape;283;p19"/>
          <p:cNvPicPr preferRelativeResize="0"/>
          <p:nvPr/>
        </p:nvPicPr>
        <p:blipFill rotWithShape="1">
          <a:blip r:embed="rId8">
            <a:alphaModFix/>
          </a:blip>
          <a:srcRect b="0" l="0" r="0" t="0"/>
          <a:stretch/>
        </p:blipFill>
        <p:spPr>
          <a:xfrm>
            <a:off x="2164192" y="3593746"/>
            <a:ext cx="1152267" cy="1152267"/>
          </a:xfrm>
          <a:prstGeom prst="rect">
            <a:avLst/>
          </a:prstGeom>
          <a:noFill/>
          <a:ln>
            <a:noFill/>
          </a:ln>
        </p:spPr>
      </p:pic>
      <p:pic>
        <p:nvPicPr>
          <p:cNvPr id="284" name="Google Shape;284;p19"/>
          <p:cNvPicPr preferRelativeResize="0"/>
          <p:nvPr/>
        </p:nvPicPr>
        <p:blipFill rotWithShape="1">
          <a:blip r:embed="rId9">
            <a:alphaModFix/>
          </a:blip>
          <a:srcRect b="0" l="0" r="0" t="0"/>
          <a:stretch/>
        </p:blipFill>
        <p:spPr>
          <a:xfrm>
            <a:off x="6066555" y="1867089"/>
            <a:ext cx="935565" cy="725063"/>
          </a:xfrm>
          <a:prstGeom prst="rect">
            <a:avLst/>
          </a:prstGeom>
          <a:noFill/>
          <a:ln>
            <a:noFill/>
          </a:ln>
        </p:spPr>
      </p:pic>
      <p:pic>
        <p:nvPicPr>
          <p:cNvPr id="285" name="Google Shape;285;p19"/>
          <p:cNvPicPr preferRelativeResize="0"/>
          <p:nvPr/>
        </p:nvPicPr>
        <p:blipFill rotWithShape="1">
          <a:blip r:embed="rId10">
            <a:alphaModFix/>
          </a:blip>
          <a:srcRect b="0" l="0" r="0" t="0"/>
          <a:stretch/>
        </p:blipFill>
        <p:spPr>
          <a:xfrm>
            <a:off x="2149176" y="5166229"/>
            <a:ext cx="1149365" cy="620657"/>
          </a:xfrm>
          <a:prstGeom prst="rect">
            <a:avLst/>
          </a:prstGeom>
          <a:noFill/>
          <a:ln>
            <a:noFill/>
          </a:ln>
        </p:spPr>
      </p:pic>
      <p:pic>
        <p:nvPicPr>
          <p:cNvPr id="286" name="Google Shape;286;p19"/>
          <p:cNvPicPr preferRelativeResize="0"/>
          <p:nvPr/>
        </p:nvPicPr>
        <p:blipFill rotWithShape="1">
          <a:blip r:embed="rId11">
            <a:alphaModFix/>
          </a:blip>
          <a:srcRect b="0" l="0" r="0" t="0"/>
          <a:stretch/>
        </p:blipFill>
        <p:spPr>
          <a:xfrm>
            <a:off x="7596062" y="4953475"/>
            <a:ext cx="1491898" cy="839193"/>
          </a:xfrm>
          <a:prstGeom prst="rect">
            <a:avLst/>
          </a:prstGeom>
          <a:noFill/>
          <a:ln>
            <a:noFill/>
          </a:ln>
        </p:spPr>
      </p:pic>
      <p:pic>
        <p:nvPicPr>
          <p:cNvPr id="287" name="Google Shape;287;p19"/>
          <p:cNvPicPr preferRelativeResize="0"/>
          <p:nvPr/>
        </p:nvPicPr>
        <p:blipFill rotWithShape="1">
          <a:blip r:embed="rId12">
            <a:alphaModFix/>
          </a:blip>
          <a:srcRect b="0" l="0" r="0" t="0"/>
          <a:stretch/>
        </p:blipFill>
        <p:spPr>
          <a:xfrm>
            <a:off x="5957072" y="2984156"/>
            <a:ext cx="1074803" cy="965765"/>
          </a:xfrm>
          <a:prstGeom prst="rect">
            <a:avLst/>
          </a:prstGeom>
          <a:noFill/>
          <a:ln>
            <a:noFill/>
          </a:ln>
        </p:spPr>
      </p:pic>
      <p:pic>
        <p:nvPicPr>
          <p:cNvPr id="288" name="Google Shape;288;p19"/>
          <p:cNvPicPr preferRelativeResize="0"/>
          <p:nvPr/>
        </p:nvPicPr>
        <p:blipFill rotWithShape="1">
          <a:blip r:embed="rId13">
            <a:alphaModFix/>
          </a:blip>
          <a:srcRect b="0" l="0" r="0" t="0"/>
          <a:stretch/>
        </p:blipFill>
        <p:spPr>
          <a:xfrm>
            <a:off x="6066555" y="4247735"/>
            <a:ext cx="1152267" cy="498278"/>
          </a:xfrm>
          <a:prstGeom prst="rect">
            <a:avLst/>
          </a:prstGeom>
          <a:noFill/>
          <a:ln>
            <a:noFill/>
          </a:ln>
        </p:spPr>
      </p:pic>
      <p:pic>
        <p:nvPicPr>
          <p:cNvPr id="289" name="Google Shape;289;p19"/>
          <p:cNvPicPr preferRelativeResize="0"/>
          <p:nvPr/>
        </p:nvPicPr>
        <p:blipFill rotWithShape="1">
          <a:blip r:embed="rId14">
            <a:alphaModFix/>
          </a:blip>
          <a:srcRect b="0" l="0" r="0" t="0"/>
          <a:stretch/>
        </p:blipFill>
        <p:spPr>
          <a:xfrm>
            <a:off x="6054375" y="5031550"/>
            <a:ext cx="1074803" cy="695263"/>
          </a:xfrm>
          <a:prstGeom prst="rect">
            <a:avLst/>
          </a:prstGeom>
          <a:noFill/>
          <a:ln>
            <a:noFill/>
          </a:ln>
        </p:spPr>
      </p:pic>
      <p:pic>
        <p:nvPicPr>
          <p:cNvPr id="290" name="Google Shape;290;p19"/>
          <p:cNvPicPr preferRelativeResize="0"/>
          <p:nvPr/>
        </p:nvPicPr>
        <p:blipFill rotWithShape="1">
          <a:blip r:embed="rId15">
            <a:alphaModFix/>
          </a:blip>
          <a:srcRect b="0" l="0" r="0" t="0"/>
          <a:stretch/>
        </p:blipFill>
        <p:spPr>
          <a:xfrm>
            <a:off x="7873541" y="1867089"/>
            <a:ext cx="780647" cy="780647"/>
          </a:xfrm>
          <a:prstGeom prst="rect">
            <a:avLst/>
          </a:prstGeom>
          <a:noFill/>
          <a:ln>
            <a:noFill/>
          </a:ln>
        </p:spPr>
      </p:pic>
      <p:pic>
        <p:nvPicPr>
          <p:cNvPr id="291" name="Google Shape;291;p19"/>
          <p:cNvPicPr preferRelativeResize="0"/>
          <p:nvPr/>
        </p:nvPicPr>
        <p:blipFill rotWithShape="1">
          <a:blip r:embed="rId16">
            <a:alphaModFix/>
          </a:blip>
          <a:srcRect b="0" l="0" r="0" t="0"/>
          <a:stretch/>
        </p:blipFill>
        <p:spPr>
          <a:xfrm>
            <a:off x="9728356" y="3467038"/>
            <a:ext cx="935565" cy="811341"/>
          </a:xfrm>
          <a:prstGeom prst="rect">
            <a:avLst/>
          </a:prstGeom>
          <a:noFill/>
          <a:ln>
            <a:noFill/>
          </a:ln>
        </p:spPr>
      </p:pic>
      <p:pic>
        <p:nvPicPr>
          <p:cNvPr descr="A capitalised letter R set into a sprocket" id="292" name="Google Shape;292;p19"/>
          <p:cNvPicPr preferRelativeResize="0"/>
          <p:nvPr/>
        </p:nvPicPr>
        <p:blipFill rotWithShape="1">
          <a:blip r:embed="rId17">
            <a:alphaModFix/>
          </a:blip>
          <a:srcRect b="0" l="0" r="0" t="0"/>
          <a:stretch/>
        </p:blipFill>
        <p:spPr>
          <a:xfrm>
            <a:off x="9691682" y="4627046"/>
            <a:ext cx="1121167" cy="1121167"/>
          </a:xfrm>
          <a:prstGeom prst="rect">
            <a:avLst/>
          </a:prstGeom>
          <a:noFill/>
          <a:ln>
            <a:noFill/>
          </a:ln>
        </p:spPr>
      </p:pic>
      <p:pic>
        <p:nvPicPr>
          <p:cNvPr id="293" name="Google Shape;293;p19"/>
          <p:cNvPicPr preferRelativeResize="0"/>
          <p:nvPr/>
        </p:nvPicPr>
        <p:blipFill rotWithShape="1">
          <a:blip r:embed="rId18">
            <a:alphaModFix/>
          </a:blip>
          <a:srcRect b="0" l="0" r="0" t="0"/>
          <a:stretch/>
        </p:blipFill>
        <p:spPr>
          <a:xfrm>
            <a:off x="4338483" y="3922101"/>
            <a:ext cx="823912" cy="823912"/>
          </a:xfrm>
          <a:prstGeom prst="rect">
            <a:avLst/>
          </a:prstGeom>
          <a:noFill/>
          <a:ln>
            <a:noFill/>
          </a:ln>
        </p:spPr>
      </p:pic>
      <p:pic>
        <p:nvPicPr>
          <p:cNvPr id="294" name="Google Shape;294;p19"/>
          <p:cNvPicPr preferRelativeResize="0"/>
          <p:nvPr/>
        </p:nvPicPr>
        <p:blipFill rotWithShape="1">
          <a:blip r:embed="rId19">
            <a:alphaModFix/>
          </a:blip>
          <a:srcRect b="0" l="0" r="0" t="0"/>
          <a:stretch/>
        </p:blipFill>
        <p:spPr>
          <a:xfrm>
            <a:off x="9819367" y="1834852"/>
            <a:ext cx="746966" cy="1158507"/>
          </a:xfrm>
          <a:prstGeom prst="rect">
            <a:avLst/>
          </a:prstGeom>
          <a:noFill/>
          <a:ln>
            <a:noFill/>
          </a:ln>
        </p:spPr>
      </p:pic>
      <p:pic>
        <p:nvPicPr>
          <p:cNvPr id="295" name="Google Shape;295;p19"/>
          <p:cNvPicPr preferRelativeResize="0"/>
          <p:nvPr/>
        </p:nvPicPr>
        <p:blipFill rotWithShape="1">
          <a:blip r:embed="rId20">
            <a:alphaModFix/>
          </a:blip>
          <a:srcRect b="0" l="0" r="0" t="0"/>
          <a:stretch/>
        </p:blipFill>
        <p:spPr>
          <a:xfrm>
            <a:off x="4048882" y="2172357"/>
            <a:ext cx="1378322" cy="427424"/>
          </a:xfrm>
          <a:prstGeom prst="rect">
            <a:avLst/>
          </a:prstGeom>
          <a:noFill/>
          <a:ln>
            <a:noFill/>
          </a:ln>
        </p:spPr>
      </p:pic>
      <p:pic>
        <p:nvPicPr>
          <p:cNvPr id="296" name="Google Shape;296;p19"/>
          <p:cNvPicPr preferRelativeResize="0"/>
          <p:nvPr/>
        </p:nvPicPr>
        <p:blipFill rotWithShape="1">
          <a:blip r:embed="rId21">
            <a:alphaModFix/>
          </a:blip>
          <a:srcRect b="0" l="0" r="0" t="0"/>
          <a:stretch/>
        </p:blipFill>
        <p:spPr>
          <a:xfrm>
            <a:off x="7735542" y="2885914"/>
            <a:ext cx="1084531" cy="1084531"/>
          </a:xfrm>
          <a:prstGeom prst="rect">
            <a:avLst/>
          </a:prstGeom>
          <a:noFill/>
          <a:ln>
            <a:noFill/>
          </a:ln>
        </p:spPr>
      </p:pic>
      <p:pic>
        <p:nvPicPr>
          <p:cNvPr id="297" name="Google Shape;297;p19"/>
          <p:cNvPicPr preferRelativeResize="0"/>
          <p:nvPr/>
        </p:nvPicPr>
        <p:blipFill rotWithShape="1">
          <a:blip r:embed="rId22">
            <a:alphaModFix/>
          </a:blip>
          <a:srcRect b="0" l="0" r="0" t="0"/>
          <a:stretch/>
        </p:blipFill>
        <p:spPr>
          <a:xfrm>
            <a:off x="3560309" y="5102563"/>
            <a:ext cx="2024213" cy="759080"/>
          </a:xfrm>
          <a:prstGeom prst="rect">
            <a:avLst/>
          </a:prstGeom>
          <a:noFill/>
          <a:ln>
            <a:noFill/>
          </a:ln>
        </p:spPr>
      </p:pic>
      <p:pic>
        <p:nvPicPr>
          <p:cNvPr id="298" name="Google Shape;298;p19"/>
          <p:cNvPicPr preferRelativeResize="0"/>
          <p:nvPr/>
        </p:nvPicPr>
        <p:blipFill rotWithShape="1">
          <a:blip r:embed="rId23">
            <a:alphaModFix/>
          </a:blip>
          <a:srcRect b="0" l="0" r="0" t="0"/>
          <a:stretch/>
        </p:blipFill>
        <p:spPr>
          <a:xfrm>
            <a:off x="7673295" y="4131499"/>
            <a:ext cx="1563914" cy="7147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Contents</a:t>
            </a:r>
            <a:endParaRPr/>
          </a:p>
        </p:txBody>
      </p:sp>
      <p:sp>
        <p:nvSpPr>
          <p:cNvPr id="162" name="Google Shape;162;p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Introduction to computing</a:t>
            </a:r>
            <a:endParaRPr/>
          </a:p>
          <a:p>
            <a:pPr indent="-285750" lvl="0" marL="285750" rtl="0" algn="l">
              <a:spcBef>
                <a:spcPts val="1080"/>
              </a:spcBef>
              <a:spcAft>
                <a:spcPts val="0"/>
              </a:spcAft>
              <a:buSzPts val="2760"/>
              <a:buChar char="•"/>
            </a:pPr>
            <a:r>
              <a:rPr lang="en-US"/>
              <a:t>Introduction to programming languages</a:t>
            </a:r>
            <a:endParaRPr/>
          </a:p>
          <a:p>
            <a:pPr indent="-285750" lvl="0" marL="285750" rtl="0" algn="l">
              <a:spcBef>
                <a:spcPts val="1080"/>
              </a:spcBef>
              <a:spcAft>
                <a:spcPts val="0"/>
              </a:spcAft>
              <a:buSzPts val="2760"/>
              <a:buChar char="•"/>
            </a:pPr>
            <a:r>
              <a:rPr lang="en-US"/>
              <a:t>Introduction to Python</a:t>
            </a:r>
            <a:endParaRPr/>
          </a:p>
          <a:p>
            <a:pPr indent="-285750" lvl="0" marL="285750" rtl="0" algn="l">
              <a:spcBef>
                <a:spcPts val="1080"/>
              </a:spcBef>
              <a:spcAft>
                <a:spcPts val="0"/>
              </a:spcAft>
              <a:buSzPts val="2760"/>
              <a:buChar char="•"/>
            </a:pPr>
            <a:r>
              <a:rPr lang="en-US"/>
              <a:t>Introduction to algorithm, pseudocode and flowchart</a:t>
            </a:r>
            <a:endParaRPr/>
          </a:p>
          <a:p>
            <a:pPr indent="-285750" lvl="0" marL="285750" rtl="0" algn="l">
              <a:spcBef>
                <a:spcPts val="1080"/>
              </a:spcBef>
              <a:spcAft>
                <a:spcPts val="0"/>
              </a:spcAft>
              <a:buSzPts val="2760"/>
              <a:buChar char="•"/>
            </a:pPr>
            <a:r>
              <a:rPr lang="en-US"/>
              <a:t>Summary, next session, Q&amp;A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Part 3: Python</a:t>
            </a:r>
            <a:endParaRPr/>
          </a:p>
        </p:txBody>
      </p:sp>
      <p:sp>
        <p:nvSpPr>
          <p:cNvPr id="304" name="Google Shape;304;p20"/>
          <p:cNvSpPr txBox="1"/>
          <p:nvPr>
            <p:ph idx="1" type="body"/>
          </p:nvPr>
        </p:nvSpPr>
        <p:spPr>
          <a:xfrm>
            <a:off x="1295401" y="2556932"/>
            <a:ext cx="6238874" cy="3318936"/>
          </a:xfrm>
          <a:prstGeom prst="rect">
            <a:avLst/>
          </a:prstGeom>
          <a:noFill/>
          <a:ln>
            <a:noFill/>
          </a:ln>
        </p:spPr>
        <p:txBody>
          <a:bodyPr anchorCtr="0" anchor="t" bIns="45700" lIns="91425" spcFirstLastPara="1" rIns="91425" wrap="square" tIns="45700">
            <a:normAutofit lnSpcReduction="10000"/>
          </a:bodyPr>
          <a:lstStyle/>
          <a:p>
            <a:pPr indent="-285750" lvl="0" marL="285750" rtl="0" algn="l">
              <a:spcBef>
                <a:spcPts val="0"/>
              </a:spcBef>
              <a:spcAft>
                <a:spcPts val="0"/>
              </a:spcAft>
              <a:buSzPts val="2760"/>
              <a:buChar char="•"/>
            </a:pPr>
            <a:r>
              <a:rPr lang="en-US"/>
              <a:t>Created by Guido van Rossum in 1991</a:t>
            </a:r>
            <a:endParaRPr/>
          </a:p>
          <a:p>
            <a:pPr indent="-285750" lvl="0" marL="285750" rtl="0" algn="l">
              <a:spcBef>
                <a:spcPts val="1080"/>
              </a:spcBef>
              <a:spcAft>
                <a:spcPts val="0"/>
              </a:spcAft>
              <a:buSzPts val="2760"/>
              <a:buChar char="•"/>
            </a:pPr>
            <a:r>
              <a:rPr lang="en-US"/>
              <a:t>Free and open-source</a:t>
            </a:r>
            <a:endParaRPr/>
          </a:p>
          <a:p>
            <a:pPr indent="-285750" lvl="0" marL="285750" rtl="0" algn="l">
              <a:spcBef>
                <a:spcPts val="1080"/>
              </a:spcBef>
              <a:spcAft>
                <a:spcPts val="0"/>
              </a:spcAft>
              <a:buSzPts val="2760"/>
              <a:buChar char="•"/>
            </a:pPr>
            <a:r>
              <a:rPr lang="en-US"/>
              <a:t>One of the easiest, most popular and most powerful programming languages</a:t>
            </a:r>
            <a:endParaRPr/>
          </a:p>
          <a:p>
            <a:pPr indent="-285750" lvl="0" marL="285750" rtl="0" algn="l">
              <a:spcBef>
                <a:spcPts val="1080"/>
              </a:spcBef>
              <a:spcAft>
                <a:spcPts val="0"/>
              </a:spcAft>
              <a:buSzPts val="2760"/>
              <a:buChar char="•"/>
            </a:pPr>
            <a:r>
              <a:rPr lang="en-US"/>
              <a:t>High-level, interpreted</a:t>
            </a:r>
            <a:endParaRPr/>
          </a:p>
          <a:p>
            <a:pPr indent="-285750" lvl="0" marL="285750" rtl="0" algn="l">
              <a:spcBef>
                <a:spcPts val="1080"/>
              </a:spcBef>
              <a:spcAft>
                <a:spcPts val="0"/>
              </a:spcAft>
              <a:buSzPts val="2760"/>
              <a:buChar char="•"/>
            </a:pPr>
            <a:r>
              <a:rPr lang="en-US"/>
              <a:t>General-Purpose: Data science, Web development, Financial analysis, Automation, etc</a:t>
            </a:r>
            <a:endParaRPr/>
          </a:p>
          <a:p>
            <a:pPr indent="-110490" lvl="0" marL="285750" rtl="0" algn="l">
              <a:spcBef>
                <a:spcPts val="1080"/>
              </a:spcBef>
              <a:spcAft>
                <a:spcPts val="0"/>
              </a:spcAft>
              <a:buSzPts val="2760"/>
              <a:buNone/>
            </a:pPr>
            <a:r>
              <a:t/>
            </a:r>
            <a:endParaRPr/>
          </a:p>
        </p:txBody>
      </p:sp>
      <p:pic>
        <p:nvPicPr>
          <p:cNvPr id="305" name="Google Shape;305;p20"/>
          <p:cNvPicPr preferRelativeResize="0"/>
          <p:nvPr/>
        </p:nvPicPr>
        <p:blipFill rotWithShape="1">
          <a:blip r:embed="rId3">
            <a:alphaModFix/>
          </a:blip>
          <a:srcRect b="0" l="0" r="0" t="0"/>
          <a:stretch/>
        </p:blipFill>
        <p:spPr>
          <a:xfrm>
            <a:off x="7858125" y="2771080"/>
            <a:ext cx="2835275" cy="31047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Why is Python easy</a:t>
            </a:r>
            <a:endParaRPr/>
          </a:p>
        </p:txBody>
      </p:sp>
      <p:sp>
        <p:nvSpPr>
          <p:cNvPr id="311" name="Google Shape;311;p2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Easy syntax close to English</a:t>
            </a:r>
            <a:endParaRPr/>
          </a:p>
          <a:p>
            <a:pPr indent="-285750" lvl="0" marL="285750" rtl="0" algn="l">
              <a:spcBef>
                <a:spcPts val="1080"/>
              </a:spcBef>
              <a:spcAft>
                <a:spcPts val="0"/>
              </a:spcAft>
              <a:buSzPts val="2760"/>
              <a:buChar char="•"/>
            </a:pPr>
            <a:r>
              <a:rPr lang="en-US"/>
              <a:t>Many of the harder programming concepts are simplified</a:t>
            </a:r>
            <a:endParaRPr/>
          </a:p>
          <a:p>
            <a:pPr indent="-285750" lvl="0" marL="285750" rtl="0" algn="l">
              <a:spcBef>
                <a:spcPts val="1080"/>
              </a:spcBef>
              <a:spcAft>
                <a:spcPts val="0"/>
              </a:spcAft>
              <a:buSzPts val="2760"/>
              <a:buChar char="•"/>
            </a:pPr>
            <a:r>
              <a:rPr lang="en-US"/>
              <a:t>Dynamically typed: You don’t need to declare type of a variable in Python </a:t>
            </a:r>
            <a:endParaRPr/>
          </a:p>
          <a:p>
            <a:pPr indent="0" lvl="0" marL="0" rtl="0" algn="l">
              <a:spcBef>
                <a:spcPts val="1080"/>
              </a:spcBef>
              <a:spcAft>
                <a:spcPts val="0"/>
              </a:spcAft>
              <a:buSzPts val="2760"/>
              <a:buNone/>
            </a:pPr>
            <a:r>
              <a:rPr lang="en-US"/>
              <a:t>Python:                                                                  age = 20</a:t>
            </a:r>
            <a:endParaRPr/>
          </a:p>
          <a:p>
            <a:pPr indent="0" lvl="0" marL="0" rtl="0" algn="l">
              <a:spcBef>
                <a:spcPts val="1080"/>
              </a:spcBef>
              <a:spcAft>
                <a:spcPts val="0"/>
              </a:spcAft>
              <a:buSzPts val="2760"/>
              <a:buNone/>
            </a:pPr>
            <a:r>
              <a:rPr lang="en-US"/>
              <a:t>Statically typed programming language (Java):        int age = 20;</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a:t>IDE (Integrated Development Environment)</a:t>
            </a:r>
            <a:endParaRPr/>
          </a:p>
        </p:txBody>
      </p:sp>
      <p:sp>
        <p:nvSpPr>
          <p:cNvPr id="317" name="Google Shape;317;p2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A software used for software development and coding</a:t>
            </a:r>
            <a:endParaRPr/>
          </a:p>
          <a:p>
            <a:pPr indent="-285750" lvl="0" marL="285750" rtl="0" algn="l">
              <a:spcBef>
                <a:spcPts val="1080"/>
              </a:spcBef>
              <a:spcAft>
                <a:spcPts val="0"/>
              </a:spcAft>
              <a:buSzPts val="2760"/>
              <a:buChar char="•"/>
            </a:pPr>
            <a:r>
              <a:rPr lang="en-US"/>
              <a:t>Has a source code editor, can run code (via compiler or interpreter) and can debug code</a:t>
            </a:r>
            <a:endParaRPr/>
          </a:p>
          <a:p>
            <a:pPr indent="-285750" lvl="0" marL="285750" rtl="0" algn="l">
              <a:spcBef>
                <a:spcPts val="1080"/>
              </a:spcBef>
              <a:spcAft>
                <a:spcPts val="0"/>
              </a:spcAft>
              <a:buSzPts val="2760"/>
              <a:buChar char="•"/>
            </a:pPr>
            <a:r>
              <a:rPr lang="en-US"/>
              <a:t>It is different that compiler or interpreter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Popular Python IDEs</a:t>
            </a:r>
            <a:endParaRPr/>
          </a:p>
        </p:txBody>
      </p:sp>
      <p:sp>
        <p:nvSpPr>
          <p:cNvPr id="323" name="Google Shape;323;p2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Jupyter Notebook and Jupyter Lab (</a:t>
            </a:r>
            <a:r>
              <a:rPr lang="en-US" u="sng">
                <a:solidFill>
                  <a:schemeClr val="hlink"/>
                </a:solidFill>
                <a:hlinkClick r:id="rId3"/>
              </a:rPr>
              <a:t>https://jupyter.org/</a:t>
            </a:r>
            <a:r>
              <a:rPr lang="en-US"/>
              <a:t>)</a:t>
            </a:r>
            <a:endParaRPr/>
          </a:p>
          <a:p>
            <a:pPr indent="-285750" lvl="0" marL="285750" rtl="0" algn="l">
              <a:spcBef>
                <a:spcPts val="1080"/>
              </a:spcBef>
              <a:spcAft>
                <a:spcPts val="0"/>
              </a:spcAft>
              <a:buSzPts val="2760"/>
              <a:buChar char="•"/>
            </a:pPr>
            <a:r>
              <a:rPr lang="en-US"/>
              <a:t>Spyder (</a:t>
            </a:r>
            <a:r>
              <a:rPr lang="en-US" u="sng">
                <a:solidFill>
                  <a:schemeClr val="hlink"/>
                </a:solidFill>
                <a:hlinkClick r:id="rId4"/>
              </a:rPr>
              <a:t>https://www.spyder-ide.org/</a:t>
            </a:r>
            <a:r>
              <a:rPr lang="en-US"/>
              <a:t>)</a:t>
            </a:r>
            <a:endParaRPr/>
          </a:p>
          <a:p>
            <a:pPr indent="-285750" lvl="0" marL="285750" rtl="0" algn="l">
              <a:spcBef>
                <a:spcPts val="1080"/>
              </a:spcBef>
              <a:spcAft>
                <a:spcPts val="0"/>
              </a:spcAft>
              <a:buSzPts val="2760"/>
              <a:buChar char="•"/>
            </a:pPr>
            <a:r>
              <a:rPr lang="en-US"/>
              <a:t>PyCharm (</a:t>
            </a:r>
            <a:r>
              <a:rPr lang="en-US" u="sng">
                <a:solidFill>
                  <a:schemeClr val="hlink"/>
                </a:solidFill>
                <a:hlinkClick r:id="rId5"/>
              </a:rPr>
              <a:t>https://www.jetbrains.com/pycharm/</a:t>
            </a:r>
            <a:r>
              <a:rPr lang="en-US"/>
              <a:t>)</a:t>
            </a:r>
            <a:endParaRPr/>
          </a:p>
          <a:p>
            <a:pPr indent="-285750" lvl="0" marL="285750" rtl="0" algn="l">
              <a:spcBef>
                <a:spcPts val="1080"/>
              </a:spcBef>
              <a:spcAft>
                <a:spcPts val="0"/>
              </a:spcAft>
              <a:buSzPts val="2760"/>
              <a:buChar char="•"/>
            </a:pPr>
            <a:r>
              <a:rPr lang="en-US"/>
              <a:t>Google Colab (</a:t>
            </a:r>
            <a:r>
              <a:rPr lang="en-US" u="sng">
                <a:solidFill>
                  <a:schemeClr val="hlink"/>
                </a:solidFill>
                <a:hlinkClick r:id="rId6"/>
              </a:rPr>
              <a:t>https://colab.research.google.com/</a:t>
            </a:r>
            <a:r>
              <a:rPr lang="en-US"/>
              <a:t>)</a:t>
            </a:r>
            <a:endParaRPr/>
          </a:p>
          <a:p>
            <a:pPr indent="-285750" lvl="0" marL="285750" rtl="0" algn="l">
              <a:spcBef>
                <a:spcPts val="1080"/>
              </a:spcBef>
              <a:spcAft>
                <a:spcPts val="0"/>
              </a:spcAft>
              <a:buSzPts val="2760"/>
              <a:buChar char="•"/>
            </a:pPr>
            <a:r>
              <a:rPr lang="en-US"/>
              <a:t>VS Code (</a:t>
            </a:r>
            <a:r>
              <a:rPr lang="en-US" u="sng">
                <a:solidFill>
                  <a:schemeClr val="hlink"/>
                </a:solidFill>
                <a:hlinkClick r:id="rId7"/>
              </a:rPr>
              <a:t>https://code.visualstudio.com/</a:t>
            </a:r>
            <a:r>
              <a:rPr lang="en-US"/>
              <a:t>)</a:t>
            </a:r>
            <a:endParaRPr/>
          </a:p>
          <a:p>
            <a:pPr indent="-285750" lvl="0" marL="285750" rtl="0" algn="l">
              <a:spcBef>
                <a:spcPts val="1080"/>
              </a:spcBef>
              <a:spcAft>
                <a:spcPts val="0"/>
              </a:spcAft>
              <a:buSzPts val="2760"/>
              <a:buChar char="•"/>
            </a:pPr>
            <a:r>
              <a:rPr lang="en-US"/>
              <a:t>Thonny (</a:t>
            </a:r>
            <a:r>
              <a:rPr lang="en-US" u="sng">
                <a:solidFill>
                  <a:schemeClr val="hlink"/>
                </a:solidFill>
                <a:hlinkClick r:id="rId8"/>
              </a:rPr>
              <a:t>https://thonny.org/</a:t>
            </a:r>
            <a:r>
              <a:rPr lang="en-US"/>
              <a:t>)</a:t>
            </a:r>
            <a:endParaRPr/>
          </a:p>
          <a:p>
            <a:pPr indent="-110490" lvl="0" marL="285750" rtl="0" algn="l">
              <a:spcBef>
                <a:spcPts val="1080"/>
              </a:spcBef>
              <a:spcAft>
                <a:spcPts val="0"/>
              </a:spcAft>
              <a:buSzPts val="2760"/>
              <a:buNone/>
            </a:pPr>
            <a:r>
              <a:t/>
            </a:r>
            <a:endParaRPr/>
          </a:p>
        </p:txBody>
      </p:sp>
      <p:sp>
        <p:nvSpPr>
          <p:cNvPr id="324" name="Google Shape;324;p23"/>
          <p:cNvSpPr/>
          <p:nvPr/>
        </p:nvSpPr>
        <p:spPr>
          <a:xfrm>
            <a:off x="8556859" y="2556932"/>
            <a:ext cx="452387" cy="872068"/>
          </a:xfrm>
          <a:prstGeom prst="rightBrace">
            <a:avLst>
              <a:gd fmla="val 8333" name="adj1"/>
              <a:gd fmla="val 50000" name="adj2"/>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
        <p:nvSpPr>
          <p:cNvPr id="325" name="Google Shape;325;p23"/>
          <p:cNvSpPr txBox="1"/>
          <p:nvPr/>
        </p:nvSpPr>
        <p:spPr>
          <a:xfrm>
            <a:off x="9095873" y="2531301"/>
            <a:ext cx="217530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Available separately or as part of Anaconda distribution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4"/>
          <p:cNvSpPr txBox="1"/>
          <p:nvPr>
            <p:ph idx="4294967295" type="title"/>
          </p:nvPr>
        </p:nvSpPr>
        <p:spPr>
          <a:xfrm>
            <a:off x="730884" y="1069290"/>
            <a:ext cx="5413375" cy="130333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Object-Oriented Programming (OOP)</a:t>
            </a:r>
            <a:endParaRPr/>
          </a:p>
        </p:txBody>
      </p:sp>
      <p:sp>
        <p:nvSpPr>
          <p:cNvPr id="331" name="Google Shape;331;p24"/>
          <p:cNvSpPr txBox="1"/>
          <p:nvPr>
            <p:ph idx="4294967295" type="body"/>
          </p:nvPr>
        </p:nvSpPr>
        <p:spPr>
          <a:xfrm>
            <a:off x="1280160" y="2629693"/>
            <a:ext cx="4314825" cy="33178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760"/>
              <a:buNone/>
            </a:pPr>
            <a:r>
              <a:rPr lang="en-US"/>
              <a:t>EVERYTHING in Python is an object of a class</a:t>
            </a:r>
            <a:endParaRPr/>
          </a:p>
          <a:p>
            <a:pPr indent="0" lvl="0" marL="0" rtl="0" algn="l">
              <a:spcBef>
                <a:spcPts val="1080"/>
              </a:spcBef>
              <a:spcAft>
                <a:spcPts val="0"/>
              </a:spcAft>
              <a:buSzPts val="2760"/>
              <a:buNone/>
            </a:pPr>
            <a:r>
              <a:t/>
            </a:r>
            <a:endParaRPr/>
          </a:p>
          <a:p>
            <a:pPr indent="0" lvl="0" marL="0" rtl="0" algn="l">
              <a:spcBef>
                <a:spcPts val="1080"/>
              </a:spcBef>
              <a:spcAft>
                <a:spcPts val="0"/>
              </a:spcAft>
              <a:buSzPts val="2760"/>
              <a:buNone/>
            </a:pPr>
            <a:r>
              <a:rPr lang="en-US"/>
              <a:t>There are other “Programming paradigms” including “Procedural programming”</a:t>
            </a:r>
            <a:endParaRPr/>
          </a:p>
        </p:txBody>
      </p:sp>
      <p:sp>
        <p:nvSpPr>
          <p:cNvPr id="332" name="Google Shape;332;p24"/>
          <p:cNvSpPr txBox="1"/>
          <p:nvPr>
            <p:ph idx="4294967295" type="body"/>
          </p:nvPr>
        </p:nvSpPr>
        <p:spPr>
          <a:xfrm>
            <a:off x="7473950" y="2681288"/>
            <a:ext cx="4718050" cy="3214687"/>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760"/>
              <a:buNone/>
            </a:pPr>
            <a:r>
              <a:t/>
            </a:r>
            <a:endParaRPr/>
          </a:p>
          <a:p>
            <a:pPr indent="-110490" lvl="0" marL="285750" rtl="0" algn="ctr">
              <a:spcBef>
                <a:spcPts val="1080"/>
              </a:spcBef>
              <a:spcAft>
                <a:spcPts val="0"/>
              </a:spcAft>
              <a:buSzPts val="2760"/>
              <a:buNone/>
            </a:pPr>
            <a:r>
              <a:t/>
            </a:r>
            <a:endParaRPr/>
          </a:p>
        </p:txBody>
      </p:sp>
      <p:pic>
        <p:nvPicPr>
          <p:cNvPr id="333" name="Google Shape;333;p24"/>
          <p:cNvPicPr preferRelativeResize="0"/>
          <p:nvPr/>
        </p:nvPicPr>
        <p:blipFill rotWithShape="1">
          <a:blip r:embed="rId3">
            <a:alphaModFix/>
          </a:blip>
          <a:srcRect b="0" l="0" r="0" t="0"/>
          <a:stretch/>
        </p:blipFill>
        <p:spPr>
          <a:xfrm>
            <a:off x="7556604" y="651960"/>
            <a:ext cx="2405543" cy="55370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Part 4: algorithm, pseudocode, flowchart</a:t>
            </a:r>
            <a:endParaRPr/>
          </a:p>
        </p:txBody>
      </p:sp>
      <p:sp>
        <p:nvSpPr>
          <p:cNvPr id="339" name="Google Shape;339;p25"/>
          <p:cNvSpPr txBox="1"/>
          <p:nvPr>
            <p:ph idx="1" type="body"/>
          </p:nvPr>
        </p:nvSpPr>
        <p:spPr>
          <a:xfrm>
            <a:off x="1295401" y="2556932"/>
            <a:ext cx="6448424" cy="3615268"/>
          </a:xfrm>
          <a:prstGeom prst="rect">
            <a:avLst/>
          </a:prstGeom>
          <a:noFill/>
          <a:ln>
            <a:noFill/>
          </a:ln>
        </p:spPr>
        <p:txBody>
          <a:bodyPr anchorCtr="0" anchor="t" bIns="45700" lIns="91425" spcFirstLastPara="1" rIns="91425" wrap="square" tIns="45700">
            <a:normAutofit fontScale="77500" lnSpcReduction="20000"/>
          </a:bodyPr>
          <a:lstStyle/>
          <a:p>
            <a:pPr indent="-285750" lvl="0" marL="285750" rtl="0" algn="l">
              <a:spcBef>
                <a:spcPts val="0"/>
              </a:spcBef>
              <a:spcAft>
                <a:spcPts val="0"/>
              </a:spcAft>
              <a:buSzPct val="115000"/>
              <a:buChar char="•"/>
            </a:pPr>
            <a:r>
              <a:rPr lang="en-US"/>
              <a:t>Algorithm is a set of specific instructions to perform a certain task</a:t>
            </a:r>
            <a:endParaRPr/>
          </a:p>
          <a:p>
            <a:pPr indent="0" lvl="0" marL="0" rtl="0" algn="l">
              <a:spcBef>
                <a:spcPts val="972"/>
              </a:spcBef>
              <a:spcAft>
                <a:spcPts val="0"/>
              </a:spcAft>
              <a:buSzPct val="115000"/>
              <a:buNone/>
            </a:pPr>
            <a:r>
              <a:rPr lang="en-US"/>
              <a:t>My algorithm for getting out of the house in the mornings:</a:t>
            </a:r>
            <a:endParaRPr/>
          </a:p>
          <a:p>
            <a:pPr indent="-457200" lvl="0" marL="457200" rtl="0" algn="l">
              <a:spcBef>
                <a:spcPts val="972"/>
              </a:spcBef>
              <a:spcAft>
                <a:spcPts val="0"/>
              </a:spcAft>
              <a:buSzPct val="115000"/>
              <a:buAutoNum type="arabicParenR"/>
            </a:pPr>
            <a:r>
              <a:rPr lang="en-US"/>
              <a:t>Wake up</a:t>
            </a:r>
            <a:endParaRPr/>
          </a:p>
          <a:p>
            <a:pPr indent="-457200" lvl="0" marL="457200" rtl="0" algn="l">
              <a:spcBef>
                <a:spcPts val="972"/>
              </a:spcBef>
              <a:spcAft>
                <a:spcPts val="0"/>
              </a:spcAft>
              <a:buSzPct val="115000"/>
              <a:buAutoNum type="arabicParenR"/>
            </a:pPr>
            <a:r>
              <a:rPr lang="en-US"/>
              <a:t>Make the bed</a:t>
            </a:r>
            <a:endParaRPr/>
          </a:p>
          <a:p>
            <a:pPr indent="-457200" lvl="0" marL="457200" rtl="0" algn="l">
              <a:spcBef>
                <a:spcPts val="972"/>
              </a:spcBef>
              <a:spcAft>
                <a:spcPts val="0"/>
              </a:spcAft>
              <a:buSzPct val="115000"/>
              <a:buAutoNum type="arabicParenR"/>
            </a:pPr>
            <a:r>
              <a:rPr lang="en-US"/>
              <a:t>Feed the cat</a:t>
            </a:r>
            <a:endParaRPr/>
          </a:p>
          <a:p>
            <a:pPr indent="-457200" lvl="0" marL="457200" rtl="0" algn="l">
              <a:spcBef>
                <a:spcPts val="972"/>
              </a:spcBef>
              <a:spcAft>
                <a:spcPts val="0"/>
              </a:spcAft>
              <a:buSzPct val="115000"/>
              <a:buAutoNum type="arabicParenR"/>
            </a:pPr>
            <a:r>
              <a:rPr lang="en-US"/>
              <a:t>Eat breakfast</a:t>
            </a:r>
            <a:endParaRPr/>
          </a:p>
          <a:p>
            <a:pPr indent="-457200" lvl="0" marL="457200" rtl="0" algn="l">
              <a:spcBef>
                <a:spcPts val="972"/>
              </a:spcBef>
              <a:spcAft>
                <a:spcPts val="0"/>
              </a:spcAft>
              <a:buSzPct val="115000"/>
              <a:buAutoNum type="arabicParenR"/>
            </a:pPr>
            <a:r>
              <a:rPr lang="en-US"/>
              <a:t>Shower</a:t>
            </a:r>
            <a:endParaRPr/>
          </a:p>
          <a:p>
            <a:pPr indent="-457200" lvl="0" marL="457200" rtl="0" algn="l">
              <a:spcBef>
                <a:spcPts val="972"/>
              </a:spcBef>
              <a:spcAft>
                <a:spcPts val="0"/>
              </a:spcAft>
              <a:buSzPct val="115000"/>
              <a:buAutoNum type="arabicParenR"/>
            </a:pPr>
            <a:r>
              <a:rPr lang="en-US"/>
              <a:t>Get dressed</a:t>
            </a:r>
            <a:endParaRPr/>
          </a:p>
          <a:p>
            <a:pPr indent="-457200" lvl="0" marL="457200" rtl="0" algn="l">
              <a:spcBef>
                <a:spcPts val="972"/>
              </a:spcBef>
              <a:spcAft>
                <a:spcPts val="0"/>
              </a:spcAft>
              <a:buSzPct val="115000"/>
              <a:buAutoNum type="arabicParenR"/>
            </a:pPr>
            <a:r>
              <a:rPr lang="en-US"/>
              <a:t>Go to work</a:t>
            </a:r>
            <a:endParaRPr/>
          </a:p>
          <a:p>
            <a:pPr indent="-321373" lvl="0" marL="457200" rtl="0" algn="l">
              <a:spcBef>
                <a:spcPts val="972"/>
              </a:spcBef>
              <a:spcAft>
                <a:spcPts val="0"/>
              </a:spcAft>
              <a:buSzPct val="115000"/>
              <a:buNone/>
            </a:pPr>
            <a:r>
              <a:t/>
            </a:r>
            <a:endParaRPr/>
          </a:p>
        </p:txBody>
      </p:sp>
      <p:pic>
        <p:nvPicPr>
          <p:cNvPr id="340" name="Google Shape;340;p25"/>
          <p:cNvPicPr preferRelativeResize="0"/>
          <p:nvPr/>
        </p:nvPicPr>
        <p:blipFill rotWithShape="1">
          <a:blip r:embed="rId3">
            <a:alphaModFix/>
          </a:blip>
          <a:srcRect b="0" l="0" r="50000" t="6902"/>
          <a:stretch/>
        </p:blipFill>
        <p:spPr>
          <a:xfrm>
            <a:off x="8715375" y="2556932"/>
            <a:ext cx="2009775" cy="2769149"/>
          </a:xfrm>
          <a:prstGeom prst="rect">
            <a:avLst/>
          </a:prstGeom>
          <a:noFill/>
          <a:ln>
            <a:noFill/>
          </a:ln>
        </p:spPr>
      </p:pic>
      <p:sp>
        <p:nvSpPr>
          <p:cNvPr id="341" name="Google Shape;341;p25"/>
          <p:cNvSpPr txBox="1"/>
          <p:nvPr/>
        </p:nvSpPr>
        <p:spPr>
          <a:xfrm>
            <a:off x="8372475" y="5412348"/>
            <a:ext cx="1514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000000"/>
                </a:solidFill>
                <a:latin typeface="Arial"/>
                <a:ea typeface="Arial"/>
                <a:cs typeface="Arial"/>
                <a:sym typeface="Arial"/>
              </a:rPr>
              <a:t>al-Khwarizmi</a:t>
            </a:r>
            <a:endParaRPr/>
          </a:p>
        </p:txBody>
      </p:sp>
      <p:sp>
        <p:nvSpPr>
          <p:cNvPr id="342" name="Google Shape;342;p25"/>
          <p:cNvSpPr txBox="1"/>
          <p:nvPr/>
        </p:nvSpPr>
        <p:spPr>
          <a:xfrm>
            <a:off x="9886950" y="5412348"/>
            <a:ext cx="1028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00"/>
                </a:solidFill>
                <a:latin typeface="Arial"/>
                <a:ea typeface="Arial"/>
                <a:cs typeface="Arial"/>
                <a:sym typeface="Arial"/>
              </a:rPr>
              <a:t>خوارزمی</a:t>
            </a:r>
            <a:endParaRPr sz="1800">
              <a:solidFill>
                <a:schemeClr val="dk1"/>
              </a:solidFill>
              <a:latin typeface="Garamond"/>
              <a:ea typeface="Garamond"/>
              <a:cs typeface="Garamond"/>
              <a:sym typeface="Garamond"/>
            </a:endParaRPr>
          </a:p>
        </p:txBody>
      </p:sp>
      <p:sp>
        <p:nvSpPr>
          <p:cNvPr id="343" name="Google Shape;343;p25"/>
          <p:cNvSpPr txBox="1"/>
          <p:nvPr/>
        </p:nvSpPr>
        <p:spPr>
          <a:xfrm>
            <a:off x="8500533" y="5728226"/>
            <a:ext cx="22246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780 – 850 AD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Pseudocode</a:t>
            </a:r>
            <a:endParaRPr/>
          </a:p>
        </p:txBody>
      </p:sp>
      <p:sp>
        <p:nvSpPr>
          <p:cNvPr id="349" name="Google Shape;349;p26"/>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lnSpcReduction="10000"/>
          </a:bodyPr>
          <a:lstStyle/>
          <a:p>
            <a:pPr indent="-285750" lvl="0" marL="285750" rtl="0" algn="l">
              <a:spcBef>
                <a:spcPts val="0"/>
              </a:spcBef>
              <a:spcAft>
                <a:spcPts val="0"/>
              </a:spcAft>
              <a:buSzPts val="2760"/>
              <a:buChar char="•"/>
            </a:pPr>
            <a:r>
              <a:rPr lang="en-US"/>
              <a:t>A plain language description of the steps in an algorithm</a:t>
            </a:r>
            <a:endParaRPr/>
          </a:p>
          <a:p>
            <a:pPr indent="0" lvl="0" marL="0" rtl="0" algn="l">
              <a:spcBef>
                <a:spcPts val="1080"/>
              </a:spcBef>
              <a:spcAft>
                <a:spcPts val="0"/>
              </a:spcAft>
              <a:buSzPts val="2760"/>
              <a:buNone/>
            </a:pPr>
            <a:r>
              <a:rPr lang="en-US"/>
              <a:t>Pseudocode for a program that takes in a person’s year of birth and gives out their age:</a:t>
            </a:r>
            <a:endParaRPr/>
          </a:p>
          <a:p>
            <a:pPr indent="-457200" lvl="0" marL="457200" rtl="0" algn="l">
              <a:spcBef>
                <a:spcPts val="1080"/>
              </a:spcBef>
              <a:spcAft>
                <a:spcPts val="0"/>
              </a:spcAft>
              <a:buSzPts val="2760"/>
              <a:buAutoNum type="arabicParenR"/>
            </a:pPr>
            <a:r>
              <a:rPr lang="en-US"/>
              <a:t>Receive year of birth as an input and save it in the variable “birth_year”</a:t>
            </a:r>
            <a:endParaRPr/>
          </a:p>
          <a:p>
            <a:pPr indent="-457200" lvl="0" marL="457200" rtl="0" algn="l">
              <a:spcBef>
                <a:spcPts val="1080"/>
              </a:spcBef>
              <a:spcAft>
                <a:spcPts val="0"/>
              </a:spcAft>
              <a:buSzPts val="2760"/>
              <a:buAutoNum type="arabicParenR"/>
            </a:pPr>
            <a:r>
              <a:rPr lang="en-US"/>
              <a:t>Check if birth_year is a valid date</a:t>
            </a:r>
            <a:endParaRPr/>
          </a:p>
          <a:p>
            <a:pPr indent="-457200" lvl="0" marL="457200" rtl="0" algn="l">
              <a:spcBef>
                <a:spcPts val="1080"/>
              </a:spcBef>
              <a:spcAft>
                <a:spcPts val="0"/>
              </a:spcAft>
              <a:buSzPts val="2760"/>
              <a:buAutoNum type="arabicParenR"/>
            </a:pPr>
            <a:r>
              <a:rPr lang="en-US"/>
              <a:t>Query current year and save it in the variable current_year</a:t>
            </a:r>
            <a:endParaRPr/>
          </a:p>
          <a:p>
            <a:pPr indent="-457200" lvl="0" marL="457200" rtl="0" algn="l">
              <a:spcBef>
                <a:spcPts val="1080"/>
              </a:spcBef>
              <a:spcAft>
                <a:spcPts val="0"/>
              </a:spcAft>
              <a:buSzPts val="2760"/>
              <a:buAutoNum type="arabicParenR"/>
            </a:pPr>
            <a:r>
              <a:rPr lang="en-US"/>
              <a:t>Calculate (current_year – birth_year) and print it to the screen</a:t>
            </a:r>
            <a:endParaRPr/>
          </a:p>
          <a:p>
            <a:pPr indent="-281940" lvl="0" marL="457200" rtl="0" algn="l">
              <a:spcBef>
                <a:spcPts val="1080"/>
              </a:spcBef>
              <a:spcAft>
                <a:spcPts val="0"/>
              </a:spcAft>
              <a:buSzPts val="276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Flowcharts</a:t>
            </a:r>
            <a:endParaRPr/>
          </a:p>
        </p:txBody>
      </p:sp>
      <p:sp>
        <p:nvSpPr>
          <p:cNvPr id="355" name="Google Shape;355;p27"/>
          <p:cNvSpPr txBox="1"/>
          <p:nvPr>
            <p:ph idx="1" type="body"/>
          </p:nvPr>
        </p:nvSpPr>
        <p:spPr>
          <a:xfrm>
            <a:off x="1295401" y="2556932"/>
            <a:ext cx="5791199" cy="1186499"/>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Graphical presentation of pseudocode</a:t>
            </a:r>
            <a:endParaRPr/>
          </a:p>
          <a:p>
            <a:pPr indent="-285750" lvl="0" marL="285750" rtl="0" algn="l">
              <a:spcBef>
                <a:spcPts val="1080"/>
              </a:spcBef>
              <a:spcAft>
                <a:spcPts val="0"/>
              </a:spcAft>
              <a:buSzPts val="2760"/>
              <a:buChar char="•"/>
            </a:pPr>
            <a:r>
              <a:rPr lang="en-US"/>
              <a:t>Uses graphical elements to show step types</a:t>
            </a:r>
            <a:endParaRPr/>
          </a:p>
          <a:p>
            <a:pPr indent="0" lvl="0" marL="0" rtl="0" algn="l">
              <a:spcBef>
                <a:spcPts val="1080"/>
              </a:spcBef>
              <a:spcAft>
                <a:spcPts val="0"/>
              </a:spcAft>
              <a:buSzPts val="2760"/>
              <a:buNone/>
            </a:pPr>
            <a:r>
              <a:t/>
            </a:r>
            <a:endParaRPr/>
          </a:p>
        </p:txBody>
      </p:sp>
      <p:pic>
        <p:nvPicPr>
          <p:cNvPr id="356" name="Google Shape;356;p27"/>
          <p:cNvPicPr preferRelativeResize="0"/>
          <p:nvPr/>
        </p:nvPicPr>
        <p:blipFill rotWithShape="1">
          <a:blip r:embed="rId3">
            <a:alphaModFix/>
          </a:blip>
          <a:srcRect b="0" l="0" r="0" t="0"/>
          <a:stretch/>
        </p:blipFill>
        <p:spPr>
          <a:xfrm>
            <a:off x="8618535" y="2486317"/>
            <a:ext cx="2562225" cy="3495381"/>
          </a:xfrm>
          <a:prstGeom prst="rect">
            <a:avLst/>
          </a:prstGeom>
          <a:noFill/>
          <a:ln>
            <a:noFill/>
          </a:ln>
        </p:spPr>
      </p:pic>
      <p:pic>
        <p:nvPicPr>
          <p:cNvPr id="357" name="Google Shape;357;p27"/>
          <p:cNvPicPr preferRelativeResize="0"/>
          <p:nvPr/>
        </p:nvPicPr>
        <p:blipFill rotWithShape="1">
          <a:blip r:embed="rId4">
            <a:alphaModFix/>
          </a:blip>
          <a:srcRect b="0" l="0" r="0" t="0"/>
          <a:stretch/>
        </p:blipFill>
        <p:spPr>
          <a:xfrm>
            <a:off x="1304925" y="4234008"/>
            <a:ext cx="1428750" cy="714375"/>
          </a:xfrm>
          <a:prstGeom prst="rect">
            <a:avLst/>
          </a:prstGeom>
          <a:noFill/>
          <a:ln>
            <a:noFill/>
          </a:ln>
        </p:spPr>
      </p:pic>
      <p:pic>
        <p:nvPicPr>
          <p:cNvPr id="358" name="Google Shape;358;p27"/>
          <p:cNvPicPr preferRelativeResize="0"/>
          <p:nvPr/>
        </p:nvPicPr>
        <p:blipFill rotWithShape="1">
          <a:blip r:embed="rId5">
            <a:alphaModFix/>
          </a:blip>
          <a:srcRect b="0" l="0" r="0" t="0"/>
          <a:stretch/>
        </p:blipFill>
        <p:spPr>
          <a:xfrm>
            <a:off x="3209925" y="4216400"/>
            <a:ext cx="1428750" cy="714375"/>
          </a:xfrm>
          <a:prstGeom prst="rect">
            <a:avLst/>
          </a:prstGeom>
          <a:noFill/>
          <a:ln>
            <a:noFill/>
          </a:ln>
        </p:spPr>
      </p:pic>
      <p:pic>
        <p:nvPicPr>
          <p:cNvPr id="359" name="Google Shape;359;p27"/>
          <p:cNvPicPr preferRelativeResize="0"/>
          <p:nvPr/>
        </p:nvPicPr>
        <p:blipFill rotWithShape="1">
          <a:blip r:embed="rId6">
            <a:alphaModFix/>
          </a:blip>
          <a:srcRect b="0" l="0" r="0" t="0"/>
          <a:stretch/>
        </p:blipFill>
        <p:spPr>
          <a:xfrm>
            <a:off x="5062270" y="4111354"/>
            <a:ext cx="928691" cy="934203"/>
          </a:xfrm>
          <a:prstGeom prst="rect">
            <a:avLst/>
          </a:prstGeom>
          <a:noFill/>
          <a:ln>
            <a:noFill/>
          </a:ln>
        </p:spPr>
      </p:pic>
      <p:pic>
        <p:nvPicPr>
          <p:cNvPr id="360" name="Google Shape;360;p27"/>
          <p:cNvPicPr preferRelativeResize="0"/>
          <p:nvPr/>
        </p:nvPicPr>
        <p:blipFill rotWithShape="1">
          <a:blip r:embed="rId7">
            <a:alphaModFix/>
          </a:blip>
          <a:srcRect b="0" l="0" r="0" t="0"/>
          <a:stretch/>
        </p:blipFill>
        <p:spPr>
          <a:xfrm>
            <a:off x="6319307" y="4239656"/>
            <a:ext cx="1428750" cy="714375"/>
          </a:xfrm>
          <a:prstGeom prst="rect">
            <a:avLst/>
          </a:prstGeom>
          <a:noFill/>
          <a:ln>
            <a:noFill/>
          </a:ln>
        </p:spPr>
      </p:pic>
      <p:sp>
        <p:nvSpPr>
          <p:cNvPr id="361" name="Google Shape;361;p27"/>
          <p:cNvSpPr txBox="1"/>
          <p:nvPr/>
        </p:nvSpPr>
        <p:spPr>
          <a:xfrm>
            <a:off x="1186391" y="4948383"/>
            <a:ext cx="16658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Beginning/End</a:t>
            </a:r>
            <a:endParaRPr/>
          </a:p>
        </p:txBody>
      </p:sp>
      <p:sp>
        <p:nvSpPr>
          <p:cNvPr id="362" name="Google Shape;362;p27"/>
          <p:cNvSpPr txBox="1"/>
          <p:nvPr/>
        </p:nvSpPr>
        <p:spPr>
          <a:xfrm>
            <a:off x="3095624" y="5012267"/>
            <a:ext cx="14996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Input/Output</a:t>
            </a:r>
            <a:endParaRPr/>
          </a:p>
        </p:txBody>
      </p:sp>
      <p:sp>
        <p:nvSpPr>
          <p:cNvPr id="363" name="Google Shape;363;p27"/>
          <p:cNvSpPr txBox="1"/>
          <p:nvPr/>
        </p:nvSpPr>
        <p:spPr>
          <a:xfrm>
            <a:off x="4901407" y="5011724"/>
            <a:ext cx="130386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Condition</a:t>
            </a:r>
            <a:endParaRPr/>
          </a:p>
        </p:txBody>
      </p:sp>
      <p:sp>
        <p:nvSpPr>
          <p:cNvPr id="364" name="Google Shape;364;p27"/>
          <p:cNvSpPr txBox="1"/>
          <p:nvPr/>
        </p:nvSpPr>
        <p:spPr>
          <a:xfrm>
            <a:off x="6319307" y="4945591"/>
            <a:ext cx="14287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Process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The Top-Down approach</a:t>
            </a:r>
            <a:endParaRPr/>
          </a:p>
        </p:txBody>
      </p:sp>
      <p:sp>
        <p:nvSpPr>
          <p:cNvPr id="370" name="Google Shape;370;p28"/>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Define the starting and finishing points</a:t>
            </a:r>
            <a:endParaRPr/>
          </a:p>
          <a:p>
            <a:pPr indent="-285750" lvl="0" marL="285750" rtl="0" algn="l">
              <a:spcBef>
                <a:spcPts val="1080"/>
              </a:spcBef>
              <a:spcAft>
                <a:spcPts val="0"/>
              </a:spcAft>
              <a:buSzPts val="2760"/>
              <a:buChar char="•"/>
            </a:pPr>
            <a:r>
              <a:rPr lang="en-US"/>
              <a:t>Write the broadest steps</a:t>
            </a:r>
            <a:endParaRPr/>
          </a:p>
          <a:p>
            <a:pPr indent="-285750" lvl="0" marL="285750" rtl="0" algn="l">
              <a:spcBef>
                <a:spcPts val="1080"/>
              </a:spcBef>
              <a:spcAft>
                <a:spcPts val="0"/>
              </a:spcAft>
              <a:buSzPts val="2760"/>
              <a:buChar char="•"/>
            </a:pPr>
            <a:r>
              <a:rPr lang="en-US"/>
              <a:t>Break down each step into more-detailed steps</a:t>
            </a:r>
            <a:endParaRPr/>
          </a:p>
          <a:p>
            <a:pPr indent="-285750" lvl="0" marL="285750" rtl="0" algn="l">
              <a:spcBef>
                <a:spcPts val="1080"/>
              </a:spcBef>
              <a:spcAft>
                <a:spcPts val="0"/>
              </a:spcAft>
              <a:buSzPts val="2760"/>
              <a:buChar char="•"/>
            </a:pPr>
            <a:r>
              <a:rPr lang="en-US"/>
              <a:t>Repeat until you have the most simple steps possible</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9"/>
          <p:cNvSpPr txBox="1"/>
          <p:nvPr>
            <p:ph type="title"/>
          </p:nvPr>
        </p:nvSpPr>
        <p:spPr>
          <a:xfrm>
            <a:off x="1295400" y="817766"/>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Control Statements</a:t>
            </a:r>
            <a:endParaRPr/>
          </a:p>
        </p:txBody>
      </p:sp>
      <p:sp>
        <p:nvSpPr>
          <p:cNvPr id="376" name="Google Shape;376;p29"/>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3220"/>
              <a:buNone/>
            </a:pPr>
            <a:r>
              <a:rPr lang="en-US"/>
              <a:t>Conditions</a:t>
            </a:r>
            <a:endParaRPr/>
          </a:p>
        </p:txBody>
      </p:sp>
      <p:sp>
        <p:nvSpPr>
          <p:cNvPr id="377" name="Google Shape;377;p29"/>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SzPct val="115000"/>
              <a:buNone/>
            </a:pPr>
            <a:r>
              <a:rPr lang="en-US"/>
              <a:t>if A:</a:t>
            </a:r>
            <a:br>
              <a:rPr lang="en-US"/>
            </a:br>
            <a:r>
              <a:rPr lang="en-US"/>
              <a:t>	do B</a:t>
            </a:r>
            <a:endParaRPr/>
          </a:p>
          <a:p>
            <a:pPr indent="0" lvl="0" marL="0" rtl="0" algn="l">
              <a:spcBef>
                <a:spcPts val="1044"/>
              </a:spcBef>
              <a:spcAft>
                <a:spcPts val="0"/>
              </a:spcAft>
              <a:buSzPct val="115000"/>
              <a:buNone/>
            </a:pPr>
            <a:r>
              <a:rPr lang="en-US"/>
              <a:t>elif C:</a:t>
            </a:r>
            <a:endParaRPr/>
          </a:p>
          <a:p>
            <a:pPr indent="0" lvl="0" marL="0" rtl="0" algn="l">
              <a:spcBef>
                <a:spcPts val="1044"/>
              </a:spcBef>
              <a:spcAft>
                <a:spcPts val="0"/>
              </a:spcAft>
              <a:buSzPct val="115000"/>
              <a:buNone/>
            </a:pPr>
            <a:r>
              <a:rPr lang="en-US"/>
              <a:t>	do D</a:t>
            </a:r>
            <a:endParaRPr/>
          </a:p>
          <a:p>
            <a:pPr indent="0" lvl="0" marL="0" rtl="0" algn="l">
              <a:spcBef>
                <a:spcPts val="1044"/>
              </a:spcBef>
              <a:spcAft>
                <a:spcPts val="0"/>
              </a:spcAft>
              <a:buSzPct val="115000"/>
              <a:buNone/>
            </a:pPr>
            <a:r>
              <a:rPr lang="en-US"/>
              <a:t>else:</a:t>
            </a:r>
            <a:endParaRPr/>
          </a:p>
          <a:p>
            <a:pPr indent="0" lvl="0" marL="0" rtl="0" algn="l">
              <a:spcBef>
                <a:spcPts val="1044"/>
              </a:spcBef>
              <a:spcAft>
                <a:spcPts val="0"/>
              </a:spcAft>
              <a:buSzPct val="115000"/>
              <a:buNone/>
            </a:pPr>
            <a:r>
              <a:rPr lang="en-US"/>
              <a:t>	do E</a:t>
            </a:r>
            <a:endParaRPr/>
          </a:p>
        </p:txBody>
      </p:sp>
      <p:sp>
        <p:nvSpPr>
          <p:cNvPr id="378" name="Google Shape;378;p29"/>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3220"/>
              <a:buNone/>
            </a:pPr>
            <a:r>
              <a:rPr lang="en-US"/>
              <a:t>Loops</a:t>
            </a:r>
            <a:endParaRPr/>
          </a:p>
        </p:txBody>
      </p:sp>
      <p:sp>
        <p:nvSpPr>
          <p:cNvPr id="379" name="Google Shape;379;p29"/>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fontScale="92500" lnSpcReduction="10000"/>
          </a:bodyPr>
          <a:lstStyle/>
          <a:p>
            <a:pPr indent="-285750" lvl="0" marL="285750" rtl="0" algn="l">
              <a:spcBef>
                <a:spcPts val="0"/>
              </a:spcBef>
              <a:spcAft>
                <a:spcPts val="0"/>
              </a:spcAft>
              <a:buSzPct val="115000"/>
              <a:buChar char="•"/>
            </a:pPr>
            <a:r>
              <a:rPr lang="en-US"/>
              <a:t>For loop:</a:t>
            </a:r>
            <a:endParaRPr/>
          </a:p>
          <a:p>
            <a:pPr indent="0" lvl="0" marL="0" rtl="0" algn="l">
              <a:spcBef>
                <a:spcPts val="1044"/>
              </a:spcBef>
              <a:spcAft>
                <a:spcPts val="0"/>
              </a:spcAft>
              <a:buSzPct val="115000"/>
              <a:buNone/>
            </a:pPr>
            <a:r>
              <a:rPr lang="en-US"/>
              <a:t>Repeat A for X times</a:t>
            </a:r>
            <a:endParaRPr/>
          </a:p>
          <a:p>
            <a:pPr indent="-285750" lvl="0" marL="285750" rtl="0" algn="l">
              <a:spcBef>
                <a:spcPts val="1044"/>
              </a:spcBef>
              <a:spcAft>
                <a:spcPts val="0"/>
              </a:spcAft>
              <a:buSzPct val="115000"/>
              <a:buChar char="•"/>
            </a:pPr>
            <a:r>
              <a:rPr lang="en-US"/>
              <a:t>While loop:</a:t>
            </a:r>
            <a:endParaRPr/>
          </a:p>
          <a:p>
            <a:pPr indent="0" lvl="0" marL="0" rtl="0" algn="l">
              <a:spcBef>
                <a:spcPts val="1044"/>
              </a:spcBef>
              <a:spcAft>
                <a:spcPts val="0"/>
              </a:spcAft>
              <a:buSzPct val="115000"/>
              <a:buNone/>
            </a:pPr>
            <a:r>
              <a:rPr lang="en-US"/>
              <a:t>Repeat A while B is True</a:t>
            </a:r>
            <a:endParaRPr/>
          </a:p>
        </p:txBody>
      </p:sp>
      <p:sp>
        <p:nvSpPr>
          <p:cNvPr id="380" name="Google Shape;380;p29"/>
          <p:cNvSpPr txBox="1"/>
          <p:nvPr/>
        </p:nvSpPr>
        <p:spPr>
          <a:xfrm>
            <a:off x="1357312" y="1921578"/>
            <a:ext cx="94773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Conditions and loops are used to modify “control flow” (the order which codes are executed)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Part 1: Introduction to Computing</a:t>
            </a:r>
            <a:endParaRPr/>
          </a:p>
        </p:txBody>
      </p:sp>
      <p:pic>
        <p:nvPicPr>
          <p:cNvPr id="168" name="Google Shape;168;p3"/>
          <p:cNvPicPr preferRelativeResize="0"/>
          <p:nvPr/>
        </p:nvPicPr>
        <p:blipFill rotWithShape="1">
          <a:blip r:embed="rId3">
            <a:alphaModFix/>
          </a:blip>
          <a:srcRect b="0" l="0" r="0" t="0"/>
          <a:stretch/>
        </p:blipFill>
        <p:spPr>
          <a:xfrm>
            <a:off x="5372098" y="2605100"/>
            <a:ext cx="2762250" cy="2762250"/>
          </a:xfrm>
          <a:prstGeom prst="rect">
            <a:avLst/>
          </a:prstGeom>
          <a:noFill/>
          <a:ln>
            <a:noFill/>
          </a:ln>
        </p:spPr>
      </p:pic>
      <p:pic>
        <p:nvPicPr>
          <p:cNvPr id="169" name="Google Shape;169;p3"/>
          <p:cNvPicPr preferRelativeResize="0"/>
          <p:nvPr/>
        </p:nvPicPr>
        <p:blipFill rotWithShape="1">
          <a:blip r:embed="rId4">
            <a:alphaModFix/>
          </a:blip>
          <a:srcRect b="0" l="0" r="0" t="0"/>
          <a:stretch/>
        </p:blipFill>
        <p:spPr>
          <a:xfrm>
            <a:off x="8134348" y="2607475"/>
            <a:ext cx="2762250" cy="2762250"/>
          </a:xfrm>
          <a:prstGeom prst="rect">
            <a:avLst/>
          </a:prstGeom>
          <a:noFill/>
          <a:ln>
            <a:noFill/>
          </a:ln>
        </p:spPr>
      </p:pic>
      <p:sp>
        <p:nvSpPr>
          <p:cNvPr id="170" name="Google Shape;170;p3"/>
          <p:cNvSpPr txBox="1"/>
          <p:nvPr/>
        </p:nvSpPr>
        <p:spPr>
          <a:xfrm>
            <a:off x="5372098" y="5367350"/>
            <a:ext cx="562927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202122"/>
                </a:solidFill>
                <a:latin typeface="Arial"/>
                <a:ea typeface="Arial"/>
                <a:cs typeface="Arial"/>
                <a:sym typeface="Arial"/>
              </a:rPr>
              <a:t>Intel Skylake i7-6700K</a:t>
            </a:r>
            <a:endParaRPr/>
          </a:p>
          <a:p>
            <a:pPr indent="0" lvl="0" marL="0" marR="0" rtl="0" algn="ctr">
              <a:spcBef>
                <a:spcPts val="0"/>
              </a:spcBef>
              <a:spcAft>
                <a:spcPts val="0"/>
              </a:spcAft>
              <a:buNone/>
            </a:pPr>
            <a:r>
              <a:rPr b="0" i="0" lang="en-US" sz="1800" u="none" cap="none" strike="noStrike">
                <a:solidFill>
                  <a:srgbClr val="202122"/>
                </a:solidFill>
                <a:latin typeface="Arial"/>
                <a:ea typeface="Arial"/>
                <a:cs typeface="Arial"/>
                <a:sym typeface="Arial"/>
              </a:rPr>
              <a:t>1,750,000,000 Transistors (122 mm</a:t>
            </a:r>
            <a:r>
              <a:rPr b="0" baseline="30000" i="0" lang="en-US" sz="1800" u="none" cap="none" strike="noStrike">
                <a:solidFill>
                  <a:srgbClr val="202122"/>
                </a:solidFill>
                <a:latin typeface="Arial"/>
                <a:ea typeface="Arial"/>
                <a:cs typeface="Arial"/>
                <a:sym typeface="Arial"/>
              </a:rPr>
              <a:t>2 </a:t>
            </a:r>
            <a:r>
              <a:rPr b="0" i="0" lang="en-US" sz="1800" u="none" cap="none" strike="noStrike">
                <a:solidFill>
                  <a:srgbClr val="202122"/>
                </a:solidFill>
                <a:latin typeface="Arial"/>
                <a:ea typeface="Arial"/>
                <a:cs typeface="Arial"/>
                <a:sym typeface="Arial"/>
              </a:rPr>
              <a:t>each)</a:t>
            </a:r>
            <a:endParaRPr/>
          </a:p>
        </p:txBody>
      </p:sp>
      <p:sp>
        <p:nvSpPr>
          <p:cNvPr id="171" name="Google Shape;171;p3"/>
          <p:cNvSpPr txBox="1"/>
          <p:nvPr/>
        </p:nvSpPr>
        <p:spPr>
          <a:xfrm>
            <a:off x="1543052" y="2474251"/>
            <a:ext cx="3724273"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dk1"/>
                </a:solidFill>
                <a:latin typeface="Garamond"/>
                <a:ea typeface="Garamond"/>
                <a:cs typeface="Garamond"/>
                <a:sym typeface="Garamond"/>
              </a:rPr>
              <a:t>How computers “think” (A very simplified version)</a:t>
            </a:r>
            <a:endParaRPr/>
          </a:p>
          <a:p>
            <a:pPr indent="0" lvl="0" marL="0" marR="0" rtl="0" algn="l">
              <a:spcBef>
                <a:spcPts val="0"/>
              </a:spcBef>
              <a:spcAft>
                <a:spcPts val="0"/>
              </a:spcAft>
              <a:buNone/>
            </a:pPr>
            <a:r>
              <a:t/>
            </a:r>
            <a:endParaRPr b="1" sz="28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2800">
                <a:solidFill>
                  <a:schemeClr val="dk1"/>
                </a:solidFill>
                <a:latin typeface="Garamond"/>
                <a:ea typeface="Garamond"/>
                <a:cs typeface="Garamond"/>
                <a:sym typeface="Garamond"/>
              </a:rPr>
              <a:t>CPU</a:t>
            </a:r>
            <a:endParaRPr/>
          </a:p>
          <a:p>
            <a:pPr indent="0" lvl="0" marL="0" marR="0" rtl="0" algn="l">
              <a:spcBef>
                <a:spcPts val="0"/>
              </a:spcBef>
              <a:spcAft>
                <a:spcPts val="0"/>
              </a:spcAft>
              <a:buNone/>
            </a:pPr>
            <a:r>
              <a:rPr lang="en-US" sz="2800">
                <a:solidFill>
                  <a:schemeClr val="dk1"/>
                </a:solidFill>
                <a:latin typeface="Garamond"/>
                <a:ea typeface="Garamond"/>
                <a:cs typeface="Garamond"/>
                <a:sym typeface="Garamond"/>
              </a:rPr>
              <a:t>(Central Processing Unit)</a:t>
            </a:r>
            <a:endParaRPr/>
          </a:p>
          <a:p>
            <a:pPr indent="0" lvl="0" marL="0" marR="0" rtl="0" algn="l">
              <a:spcBef>
                <a:spcPts val="0"/>
              </a:spcBef>
              <a:spcAft>
                <a:spcPts val="0"/>
              </a:spcAft>
              <a:buNone/>
            </a:pPr>
            <a:r>
              <a:rPr lang="en-US" sz="2800">
                <a:solidFill>
                  <a:schemeClr val="dk1"/>
                </a:solidFill>
                <a:latin typeface="Garamond"/>
                <a:ea typeface="Garamond"/>
                <a:cs typeface="Garamond"/>
                <a:sym typeface="Garamond"/>
              </a:rPr>
              <a:t>is made of millions of </a:t>
            </a:r>
            <a:r>
              <a:rPr b="1" lang="en-US" sz="2800">
                <a:solidFill>
                  <a:schemeClr val="dk1"/>
                </a:solidFill>
                <a:latin typeface="Garamond"/>
                <a:ea typeface="Garamond"/>
                <a:cs typeface="Garamond"/>
                <a:sym typeface="Garamond"/>
              </a:rPr>
              <a:t>transistors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0"/>
          <p:cNvSpPr txBox="1"/>
          <p:nvPr/>
        </p:nvSpPr>
        <p:spPr>
          <a:xfrm>
            <a:off x="904876" y="666750"/>
            <a:ext cx="6246696"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Task: Create a program that takes some positive numbers from the user and returns the largest number</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dk1"/>
                </a:solidFill>
                <a:latin typeface="Garamond"/>
                <a:ea typeface="Garamond"/>
                <a:cs typeface="Garamond"/>
                <a:sym typeface="Garamond"/>
              </a:rPr>
              <a:t>(Correct) Input</a:t>
            </a:r>
            <a:r>
              <a:rPr lang="en-US" sz="1800">
                <a:solidFill>
                  <a:schemeClr val="dk1"/>
                </a:solidFill>
                <a:latin typeface="Garamond"/>
                <a:ea typeface="Garamond"/>
                <a:cs typeface="Garamond"/>
                <a:sym typeface="Garamond"/>
              </a:rPr>
              <a:t>: Positive numbers (we don’t know how many)</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Check if the input is correct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Implement a stop mechanism</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Find the largest number</a:t>
            </a:r>
            <a:endParaRPr/>
          </a:p>
          <a:p>
            <a:pPr indent="0" lvl="0" marL="0" marR="0" rtl="0" algn="l">
              <a:spcBef>
                <a:spcPts val="0"/>
              </a:spcBef>
              <a:spcAft>
                <a:spcPts val="0"/>
              </a:spcAft>
              <a:buNone/>
            </a:pPr>
            <a:r>
              <a:rPr b="1" lang="en-US" sz="1800">
                <a:solidFill>
                  <a:schemeClr val="dk1"/>
                </a:solidFill>
                <a:latin typeface="Garamond"/>
                <a:ea typeface="Garamond"/>
                <a:cs typeface="Garamond"/>
                <a:sym typeface="Garamond"/>
              </a:rPr>
              <a:t>Output</a:t>
            </a:r>
            <a:r>
              <a:rPr lang="en-US" sz="1800">
                <a:solidFill>
                  <a:schemeClr val="dk1"/>
                </a:solidFill>
                <a:latin typeface="Garamond"/>
                <a:ea typeface="Garamond"/>
                <a:cs typeface="Garamond"/>
                <a:sym typeface="Garamond"/>
              </a:rPr>
              <a:t>: The largest number on the list</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1. Create variable max and assign zero to it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2. Receive input: “Please enter a positive number or press q to stop”</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3. If input=q , go to step 6</a:t>
            </a:r>
            <a:r>
              <a:rPr baseline="30000" lang="en-US" sz="1800">
                <a:solidFill>
                  <a:schemeClr val="dk1"/>
                </a:solidFill>
                <a:latin typeface="Garamond"/>
                <a:ea typeface="Garamond"/>
                <a:cs typeface="Garamond"/>
                <a:sym typeface="Garamond"/>
              </a:rPr>
              <a:t>*</a:t>
            </a:r>
            <a:r>
              <a:rPr lang="en-US" sz="1800">
                <a:solidFill>
                  <a:schemeClr val="dk1"/>
                </a:solidFill>
                <a:latin typeface="Garamond"/>
                <a:ea typeface="Garamond"/>
                <a:cs typeface="Garamond"/>
                <a:sym typeface="Garamond"/>
              </a:rPr>
              <a:t> (if not, continue as usual)</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4. If input is not a positive number </a:t>
            </a:r>
            <a:r>
              <a:rPr baseline="30000" lang="en-US" sz="1800">
                <a:solidFill>
                  <a:schemeClr val="dk1"/>
                </a:solidFill>
                <a:latin typeface="Garamond"/>
                <a:ea typeface="Garamond"/>
                <a:cs typeface="Garamond"/>
                <a:sym typeface="Garamond"/>
              </a:rPr>
              <a:t>**</a:t>
            </a:r>
            <a:r>
              <a:rPr lang="en-US" sz="1800">
                <a:solidFill>
                  <a:schemeClr val="dk1"/>
                </a:solidFill>
                <a:latin typeface="Garamond"/>
                <a:ea typeface="Garamond"/>
                <a:cs typeface="Garamond"/>
                <a:sym typeface="Garamond"/>
              </a:rPr>
              <a:t>, go to step 2 (if not, continue as usual)</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4. If input&gt;max, assign input to max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5. Go to step 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6. Print max</a:t>
            </a:r>
            <a:endParaRPr/>
          </a:p>
        </p:txBody>
      </p:sp>
      <p:pic>
        <p:nvPicPr>
          <p:cNvPr id="386" name="Google Shape;386;p30"/>
          <p:cNvPicPr preferRelativeResize="0"/>
          <p:nvPr/>
        </p:nvPicPr>
        <p:blipFill rotWithShape="1">
          <a:blip r:embed="rId3">
            <a:alphaModFix/>
          </a:blip>
          <a:srcRect b="0" l="0" r="0" t="0"/>
          <a:stretch/>
        </p:blipFill>
        <p:spPr>
          <a:xfrm>
            <a:off x="7628295" y="666750"/>
            <a:ext cx="2811105" cy="55519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1"/>
          <p:cNvSpPr txBox="1"/>
          <p:nvPr/>
        </p:nvSpPr>
        <p:spPr>
          <a:xfrm>
            <a:off x="1212783" y="1068404"/>
            <a:ext cx="5340417"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This is an example of a while loop</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While input is not q: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Else: print max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In while loops, we need to implement a</a:t>
            </a:r>
            <a:br>
              <a:rPr lang="en-US" sz="1800">
                <a:solidFill>
                  <a:schemeClr val="dk1"/>
                </a:solidFill>
                <a:latin typeface="Garamond"/>
                <a:ea typeface="Garamond"/>
                <a:cs typeface="Garamond"/>
                <a:sym typeface="Garamond"/>
              </a:rPr>
            </a:br>
            <a:r>
              <a:rPr lang="en-US" sz="1800">
                <a:solidFill>
                  <a:schemeClr val="dk1"/>
                </a:solidFill>
                <a:latin typeface="Garamond"/>
                <a:ea typeface="Garamond"/>
                <a:cs typeface="Garamond"/>
                <a:sym typeface="Garamond"/>
              </a:rPr>
              <a:t>“termination condition”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In our case, the condition is: input = q</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If we do not implement such condition, the loop will go on forever and there is nothing to stop it!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This is called an “infinite loop”</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We want to avoid unintentional infinite loops</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Also notice that we want to check for invalid inputs to avoid errors when running the program. In our example, if we did not control the input and the user enters the word “hello” instead of a number, the program will crash</a:t>
            </a:r>
            <a:endParaRPr/>
          </a:p>
        </p:txBody>
      </p:sp>
      <p:pic>
        <p:nvPicPr>
          <p:cNvPr id="392" name="Google Shape;392;p31"/>
          <p:cNvPicPr preferRelativeResize="0"/>
          <p:nvPr/>
        </p:nvPicPr>
        <p:blipFill rotWithShape="1">
          <a:blip r:embed="rId3">
            <a:alphaModFix/>
          </a:blip>
          <a:srcRect b="0" l="0" r="0" t="0"/>
          <a:stretch/>
        </p:blipFill>
        <p:spPr>
          <a:xfrm>
            <a:off x="6876252" y="2360596"/>
            <a:ext cx="4334669" cy="3429000"/>
          </a:xfrm>
          <a:prstGeom prst="rect">
            <a:avLst/>
          </a:prstGeom>
          <a:noFill/>
          <a:ln>
            <a:noFill/>
          </a:ln>
        </p:spPr>
      </p:pic>
      <p:sp>
        <p:nvSpPr>
          <p:cNvPr id="393" name="Google Shape;393;p31"/>
          <p:cNvSpPr txBox="1"/>
          <p:nvPr/>
        </p:nvSpPr>
        <p:spPr>
          <a:xfrm>
            <a:off x="8428828" y="1068404"/>
            <a:ext cx="1229519"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Garamond"/>
                <a:ea typeface="Garamond"/>
                <a:cs typeface="Garamond"/>
                <a:sym typeface="Garamond"/>
              </a:rPr>
              <a:t>Bug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Summary</a:t>
            </a:r>
            <a:endParaRPr/>
          </a:p>
        </p:txBody>
      </p:sp>
      <p:sp>
        <p:nvSpPr>
          <p:cNvPr id="399" name="Google Shape;399;p3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fontScale="77500" lnSpcReduction="20000"/>
          </a:bodyPr>
          <a:lstStyle/>
          <a:p>
            <a:pPr indent="-285750" lvl="0" marL="285750" rtl="0" algn="l">
              <a:spcBef>
                <a:spcPts val="0"/>
              </a:spcBef>
              <a:spcAft>
                <a:spcPts val="0"/>
              </a:spcAft>
              <a:buSzPct val="115000"/>
              <a:buChar char="•"/>
            </a:pPr>
            <a:r>
              <a:rPr lang="en-US"/>
              <a:t>Computers use bits and bytes to store files and perform tasks</a:t>
            </a:r>
            <a:endParaRPr/>
          </a:p>
          <a:p>
            <a:pPr indent="-285750" lvl="0" marL="285750" rtl="0" algn="l">
              <a:spcBef>
                <a:spcPts val="972"/>
              </a:spcBef>
              <a:spcAft>
                <a:spcPts val="0"/>
              </a:spcAft>
              <a:buSzPct val="115000"/>
              <a:buChar char="•"/>
            </a:pPr>
            <a:r>
              <a:rPr lang="en-US"/>
              <a:t>High-level programming languages are human-readable and easier than machine code but need to be converted to a machine-readable format</a:t>
            </a:r>
            <a:endParaRPr/>
          </a:p>
          <a:p>
            <a:pPr indent="-285750" lvl="0" marL="285750" rtl="0" algn="l">
              <a:spcBef>
                <a:spcPts val="972"/>
              </a:spcBef>
              <a:spcAft>
                <a:spcPts val="0"/>
              </a:spcAft>
              <a:buSzPct val="115000"/>
              <a:buChar char="•"/>
            </a:pPr>
            <a:r>
              <a:rPr lang="en-US"/>
              <a:t>Python is a high-level, multi-purpose, dynamically typed and object-oriented programming language that is free, open-source and easy to learn</a:t>
            </a:r>
            <a:endParaRPr/>
          </a:p>
          <a:p>
            <a:pPr indent="-285750" lvl="0" marL="285750" rtl="0" algn="l">
              <a:spcBef>
                <a:spcPts val="972"/>
              </a:spcBef>
              <a:spcAft>
                <a:spcPts val="0"/>
              </a:spcAft>
              <a:buSzPct val="115000"/>
              <a:buChar char="•"/>
            </a:pPr>
            <a:r>
              <a:rPr lang="en-US"/>
              <a:t>Algorithm is a set of specific instructions to perform a certain task</a:t>
            </a:r>
            <a:endParaRPr/>
          </a:p>
          <a:p>
            <a:pPr indent="-285750" lvl="0" marL="285750" rtl="0" algn="l">
              <a:spcBef>
                <a:spcPts val="972"/>
              </a:spcBef>
              <a:spcAft>
                <a:spcPts val="0"/>
              </a:spcAft>
              <a:buSzPct val="115000"/>
              <a:buChar char="•"/>
            </a:pPr>
            <a:r>
              <a:rPr lang="en-US"/>
              <a:t>The “ideal” way to create a computer program is to first design it “on paper” using pseudocode, flowcharts and top-down approach</a:t>
            </a:r>
            <a:endParaRPr/>
          </a:p>
          <a:p>
            <a:pPr indent="-285750" lvl="0" marL="285750" rtl="0" algn="l">
              <a:spcBef>
                <a:spcPts val="972"/>
              </a:spcBef>
              <a:spcAft>
                <a:spcPts val="0"/>
              </a:spcAft>
              <a:buSzPct val="115000"/>
              <a:buChar char="•"/>
            </a:pPr>
            <a:r>
              <a:rPr lang="en-US"/>
              <a:t>Conditions and loops are used to modify the program’s execution</a:t>
            </a:r>
            <a:endParaRPr/>
          </a:p>
          <a:p>
            <a:pPr indent="-285750" lvl="0" marL="285750" rtl="0" algn="l">
              <a:spcBef>
                <a:spcPts val="972"/>
              </a:spcBef>
              <a:spcAft>
                <a:spcPts val="0"/>
              </a:spcAft>
              <a:buSzPct val="115000"/>
              <a:buChar char="•"/>
            </a:pPr>
            <a:r>
              <a:rPr lang="en-US"/>
              <a:t>Infinite loops and invalid inputs are “bugs” that need to be addressed by the developer</a:t>
            </a:r>
            <a:endParaRPr/>
          </a:p>
          <a:p>
            <a:pPr indent="-149923" lvl="0" marL="285750" rtl="0" algn="l">
              <a:spcBef>
                <a:spcPts val="972"/>
              </a:spcBef>
              <a:spcAft>
                <a:spcPts val="0"/>
              </a:spcAft>
              <a:buSzPct val="115000"/>
              <a:buNone/>
            </a:pPr>
            <a:r>
              <a:t/>
            </a:r>
            <a:endParaRPr/>
          </a:p>
          <a:p>
            <a:pPr indent="-149923" lvl="0" marL="285750" rtl="0" algn="l">
              <a:spcBef>
                <a:spcPts val="972"/>
              </a:spcBef>
              <a:spcAft>
                <a:spcPts val="0"/>
              </a:spcAft>
              <a:buSzPct val="115000"/>
              <a:buNone/>
            </a:pPr>
            <a:r>
              <a:t/>
            </a:r>
            <a:endParaRPr/>
          </a:p>
          <a:p>
            <a:pPr indent="-149923" lvl="0" marL="285750" rtl="0" algn="l">
              <a:spcBef>
                <a:spcPts val="972"/>
              </a:spcBef>
              <a:spcAft>
                <a:spcPts val="0"/>
              </a:spcAft>
              <a:buSzPct val="1150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In the next session…</a:t>
            </a:r>
            <a:endParaRPr/>
          </a:p>
        </p:txBody>
      </p:sp>
      <p:sp>
        <p:nvSpPr>
          <p:cNvPr id="405" name="Google Shape;405;p3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How to work with Jupyter notebook</a:t>
            </a:r>
            <a:endParaRPr/>
          </a:p>
          <a:p>
            <a:pPr indent="-285750" lvl="0" marL="285750" rtl="0" algn="l">
              <a:spcBef>
                <a:spcPts val="1080"/>
              </a:spcBef>
              <a:spcAft>
                <a:spcPts val="0"/>
              </a:spcAft>
              <a:buSzPts val="2760"/>
              <a:buChar char="•"/>
            </a:pPr>
            <a:r>
              <a:rPr lang="en-US"/>
              <a:t>Comments and why they are important</a:t>
            </a:r>
            <a:endParaRPr/>
          </a:p>
          <a:p>
            <a:pPr indent="-285750" lvl="0" marL="285750" rtl="0" algn="l">
              <a:spcBef>
                <a:spcPts val="1080"/>
              </a:spcBef>
              <a:spcAft>
                <a:spcPts val="0"/>
              </a:spcAft>
              <a:buSzPts val="2760"/>
              <a:buChar char="•"/>
            </a:pPr>
            <a:r>
              <a:rPr lang="en-US"/>
              <a:t>Python variables and data types</a:t>
            </a:r>
            <a:endParaRPr/>
          </a:p>
          <a:p>
            <a:pPr indent="-285750" lvl="0" marL="285750" rtl="0" algn="l">
              <a:spcBef>
                <a:spcPts val="1080"/>
              </a:spcBef>
              <a:spcAft>
                <a:spcPts val="0"/>
              </a:spcAft>
              <a:buSzPts val="2760"/>
              <a:buChar char="•"/>
            </a:pPr>
            <a:r>
              <a:rPr lang="en-US"/>
              <a:t>Introduction to input and print statements</a:t>
            </a:r>
            <a:endParaRPr/>
          </a:p>
          <a:p>
            <a:pPr indent="-285750" lvl="0" marL="285750" rtl="0" algn="l">
              <a:spcBef>
                <a:spcPts val="1080"/>
              </a:spcBef>
              <a:spcAft>
                <a:spcPts val="0"/>
              </a:spcAft>
              <a:buSzPts val="2760"/>
              <a:buChar char="•"/>
            </a:pPr>
            <a:r>
              <a:rPr lang="en-US"/>
              <a:t>Numeric operations</a:t>
            </a:r>
            <a:endParaRPr/>
          </a:p>
          <a:p>
            <a:pPr indent="-285750" lvl="0" marL="285750" rtl="0" algn="l">
              <a:spcBef>
                <a:spcPts val="1080"/>
              </a:spcBef>
              <a:spcAft>
                <a:spcPts val="0"/>
              </a:spcAft>
              <a:buSzPts val="2760"/>
              <a:buChar char="•"/>
            </a:pPr>
            <a:r>
              <a:rPr lang="en-US"/>
              <a:t>Deeper look into algorithms, conditions and loops</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Homework for next session</a:t>
            </a:r>
            <a:endParaRPr/>
          </a:p>
        </p:txBody>
      </p:sp>
      <p:sp>
        <p:nvSpPr>
          <p:cNvPr id="411" name="Google Shape;411;p34"/>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2760"/>
              <a:buNone/>
            </a:pPr>
            <a:r>
              <a:rPr lang="en-US"/>
              <a:t>Create pseudocode and flowchart for the following algorithms:</a:t>
            </a:r>
            <a:endParaRPr/>
          </a:p>
          <a:p>
            <a:pPr indent="-285750" lvl="0" marL="285750" rtl="0" algn="l">
              <a:spcBef>
                <a:spcPts val="1080"/>
              </a:spcBef>
              <a:spcAft>
                <a:spcPts val="0"/>
              </a:spcAft>
              <a:buSzPts val="2760"/>
              <a:buChar char="•"/>
            </a:pPr>
            <a:r>
              <a:rPr lang="en-US"/>
              <a:t>Three non-computer related algorithms</a:t>
            </a:r>
            <a:endParaRPr/>
          </a:p>
          <a:p>
            <a:pPr indent="-285750" lvl="0" marL="285750" rtl="0" algn="l">
              <a:spcBef>
                <a:spcPts val="1080"/>
              </a:spcBef>
              <a:spcAft>
                <a:spcPts val="0"/>
              </a:spcAft>
              <a:buSzPts val="2760"/>
              <a:buChar char="•"/>
            </a:pPr>
            <a:r>
              <a:rPr lang="en-US"/>
              <a:t>Receive a number and tell if it’s odd or even</a:t>
            </a:r>
            <a:endParaRPr/>
          </a:p>
          <a:p>
            <a:pPr indent="-285750" lvl="0" marL="285750" rtl="0" algn="l">
              <a:spcBef>
                <a:spcPts val="1080"/>
              </a:spcBef>
              <a:spcAft>
                <a:spcPts val="0"/>
              </a:spcAft>
              <a:buSzPts val="2760"/>
              <a:buChar char="•"/>
            </a:pPr>
            <a:r>
              <a:rPr lang="en-US"/>
              <a:t>Receive an unknown amount of numbers and return their average</a:t>
            </a:r>
            <a:endParaRPr/>
          </a:p>
          <a:p>
            <a:pPr indent="-285750" lvl="0" marL="285750" rtl="0" algn="l">
              <a:spcBef>
                <a:spcPts val="1080"/>
              </a:spcBef>
              <a:spcAft>
                <a:spcPts val="0"/>
              </a:spcAft>
              <a:buSzPts val="2760"/>
              <a:buChar char="•"/>
            </a:pPr>
            <a:r>
              <a:rPr lang="en-US"/>
              <a:t>Receive a known amount of numbers and return their average</a:t>
            </a:r>
            <a:endParaRPr/>
          </a:p>
          <a:p>
            <a:pPr indent="-285750" lvl="0" marL="285750" rtl="0" algn="l">
              <a:spcBef>
                <a:spcPts val="1080"/>
              </a:spcBef>
              <a:spcAft>
                <a:spcPts val="0"/>
              </a:spcAft>
              <a:buSzPts val="2760"/>
              <a:buChar char="•"/>
            </a:pPr>
            <a:r>
              <a:rPr lang="en-US"/>
              <a:t>Receive a number and tell if it’s prime or not (hint: a prime number is not divisible by its preceding numbers)</a:t>
            </a:r>
            <a:endParaRPr/>
          </a:p>
          <a:p>
            <a:pPr indent="-110490" lvl="0" marL="285750" rtl="0" algn="l">
              <a:spcBef>
                <a:spcPts val="1080"/>
              </a:spcBef>
              <a:spcAft>
                <a:spcPts val="0"/>
              </a:spcAft>
              <a:buSzPts val="2760"/>
              <a:buNone/>
            </a:pPr>
            <a:r>
              <a:t/>
            </a:r>
            <a:endParaRPr/>
          </a:p>
          <a:p>
            <a:pPr indent="-110490" lvl="0" marL="285750" rtl="0" algn="l">
              <a:spcBef>
                <a:spcPts val="1080"/>
              </a:spcBef>
              <a:spcAft>
                <a:spcPts val="0"/>
              </a:spcAft>
              <a:buSzPts val="2760"/>
              <a:buNone/>
            </a:pPr>
            <a:r>
              <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5"/>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262626"/>
              </a:buClr>
              <a:buSzPts val="5400"/>
              <a:buFont typeface="Garamond"/>
              <a:buNone/>
            </a:pPr>
            <a:r>
              <a:rPr lang="en-US"/>
              <a:t>Questions?</a:t>
            </a:r>
            <a:endParaRPr/>
          </a:p>
        </p:txBody>
      </p:sp>
      <p:sp>
        <p:nvSpPr>
          <p:cNvPr id="417" name="Google Shape;417;p35"/>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415"/>
              <a:buNone/>
            </a:pPr>
            <a:r>
              <a:rPr lang="en-US"/>
              <a:t>See you in the next session!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Transistors</a:t>
            </a:r>
            <a:endParaRPr/>
          </a:p>
        </p:txBody>
      </p:sp>
      <p:sp>
        <p:nvSpPr>
          <p:cNvPr id="177" name="Google Shape;177;p4"/>
          <p:cNvSpPr txBox="1"/>
          <p:nvPr>
            <p:ph idx="1" type="body"/>
          </p:nvPr>
        </p:nvSpPr>
        <p:spPr>
          <a:xfrm>
            <a:off x="1295401" y="2556932"/>
            <a:ext cx="5438774"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Made of semiconductor material (Silicon)</a:t>
            </a:r>
            <a:endParaRPr/>
          </a:p>
          <a:p>
            <a:pPr indent="-285750" lvl="0" marL="285750" rtl="0" algn="l">
              <a:spcBef>
                <a:spcPts val="1080"/>
              </a:spcBef>
              <a:spcAft>
                <a:spcPts val="0"/>
              </a:spcAft>
              <a:buSzPts val="2760"/>
              <a:buChar char="•"/>
            </a:pPr>
            <a:r>
              <a:rPr lang="en-US"/>
              <a:t>Can be though as a small switch based on the electrical current (Voltage)</a:t>
            </a:r>
            <a:endParaRPr/>
          </a:p>
          <a:p>
            <a:pPr indent="-285750" lvl="0" marL="285750" rtl="0" algn="l">
              <a:spcBef>
                <a:spcPts val="1080"/>
              </a:spcBef>
              <a:spcAft>
                <a:spcPts val="0"/>
              </a:spcAft>
              <a:buSzPts val="2760"/>
              <a:buChar char="•"/>
            </a:pPr>
            <a:r>
              <a:rPr lang="en-US"/>
              <a:t>On: 1</a:t>
            </a:r>
            <a:endParaRPr/>
          </a:p>
          <a:p>
            <a:pPr indent="-285750" lvl="0" marL="285750" rtl="0" algn="l">
              <a:spcBef>
                <a:spcPts val="1080"/>
              </a:spcBef>
              <a:spcAft>
                <a:spcPts val="0"/>
              </a:spcAft>
              <a:buSzPts val="2760"/>
              <a:buChar char="•"/>
            </a:pPr>
            <a:r>
              <a:rPr lang="en-US"/>
              <a:t>Off: 0</a:t>
            </a:r>
            <a:endParaRPr/>
          </a:p>
          <a:p>
            <a:pPr indent="-110490" lvl="0" marL="285750" rtl="0" algn="l">
              <a:spcBef>
                <a:spcPts val="1080"/>
              </a:spcBef>
              <a:spcAft>
                <a:spcPts val="0"/>
              </a:spcAft>
              <a:buSzPts val="2760"/>
              <a:buNone/>
            </a:pPr>
            <a:r>
              <a:t/>
            </a:r>
            <a:endParaRPr/>
          </a:p>
        </p:txBody>
      </p:sp>
      <p:sp>
        <p:nvSpPr>
          <p:cNvPr id="178" name="Google Shape;178;p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pic>
        <p:nvPicPr>
          <p:cNvPr id="179" name="Google Shape;179;p4"/>
          <p:cNvPicPr preferRelativeResize="0"/>
          <p:nvPr/>
        </p:nvPicPr>
        <p:blipFill rotWithShape="1">
          <a:blip r:embed="rId3">
            <a:alphaModFix/>
          </a:blip>
          <a:srcRect b="0" l="0" r="0" t="0"/>
          <a:stretch/>
        </p:blipFill>
        <p:spPr>
          <a:xfrm>
            <a:off x="7000875" y="2857500"/>
            <a:ext cx="4057650" cy="2446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Binary</a:t>
            </a:r>
            <a:endParaRPr/>
          </a:p>
        </p:txBody>
      </p:sp>
      <p:pic>
        <p:nvPicPr>
          <p:cNvPr id="185" name="Google Shape;185;p5"/>
          <p:cNvPicPr preferRelativeResize="0"/>
          <p:nvPr/>
        </p:nvPicPr>
        <p:blipFill rotWithShape="1">
          <a:blip r:embed="rId3">
            <a:alphaModFix/>
          </a:blip>
          <a:srcRect b="12978" l="0" r="0" t="44224"/>
          <a:stretch/>
        </p:blipFill>
        <p:spPr>
          <a:xfrm>
            <a:off x="5548311" y="3328987"/>
            <a:ext cx="5348287" cy="1714500"/>
          </a:xfrm>
          <a:prstGeom prst="rect">
            <a:avLst/>
          </a:prstGeom>
          <a:noFill/>
          <a:ln>
            <a:noFill/>
          </a:ln>
        </p:spPr>
      </p:pic>
      <p:pic>
        <p:nvPicPr>
          <p:cNvPr id="186" name="Google Shape;186;p5"/>
          <p:cNvPicPr preferRelativeResize="0"/>
          <p:nvPr/>
        </p:nvPicPr>
        <p:blipFill rotWithShape="1">
          <a:blip r:embed="rId4">
            <a:alphaModFix/>
          </a:blip>
          <a:srcRect b="0" l="0" r="0" t="0"/>
          <a:stretch/>
        </p:blipFill>
        <p:spPr>
          <a:xfrm>
            <a:off x="1710892" y="2705100"/>
            <a:ext cx="3523094" cy="296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Binary Numbers</a:t>
            </a:r>
            <a:endParaRPr/>
          </a:p>
        </p:txBody>
      </p:sp>
      <p:sp>
        <p:nvSpPr>
          <p:cNvPr id="192" name="Google Shape;192;p6"/>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b="1" lang="en-US"/>
              <a:t>Decimal System</a:t>
            </a:r>
            <a:endParaRPr/>
          </a:p>
          <a:p>
            <a:pPr indent="-285750" lvl="0" marL="285750" rtl="0" algn="l">
              <a:spcBef>
                <a:spcPts val="1080"/>
              </a:spcBef>
              <a:spcAft>
                <a:spcPts val="0"/>
              </a:spcAft>
              <a:buSzPts val="2760"/>
              <a:buChar char="•"/>
            </a:pPr>
            <a:r>
              <a:rPr lang="en-US"/>
              <a:t>Based on the number 10</a:t>
            </a:r>
            <a:endParaRPr/>
          </a:p>
          <a:p>
            <a:pPr indent="-285750" lvl="0" marL="285750" rtl="0" algn="l">
              <a:spcBef>
                <a:spcPts val="1080"/>
              </a:spcBef>
              <a:spcAft>
                <a:spcPts val="0"/>
              </a:spcAft>
              <a:buSzPts val="2760"/>
              <a:buChar char="•"/>
            </a:pPr>
            <a:r>
              <a:rPr lang="en-US"/>
              <a:t>0,1,2,3,4,5,6,7,8,9</a:t>
            </a:r>
            <a:endParaRPr/>
          </a:p>
          <a:p>
            <a:pPr indent="-110490" lvl="0" marL="285750" rtl="0" algn="l">
              <a:spcBef>
                <a:spcPts val="1080"/>
              </a:spcBef>
              <a:spcAft>
                <a:spcPts val="0"/>
              </a:spcAft>
              <a:buSzPts val="2760"/>
              <a:buNone/>
            </a:pPr>
            <a:r>
              <a:t/>
            </a:r>
            <a:endParaRPr/>
          </a:p>
        </p:txBody>
      </p:sp>
      <p:sp>
        <p:nvSpPr>
          <p:cNvPr id="193" name="Google Shape;193;p6"/>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b="1" lang="en-US"/>
              <a:t>Binary System</a:t>
            </a:r>
            <a:endParaRPr/>
          </a:p>
          <a:p>
            <a:pPr indent="-285750" lvl="0" marL="285750" rtl="0" algn="l">
              <a:spcBef>
                <a:spcPts val="1080"/>
              </a:spcBef>
              <a:spcAft>
                <a:spcPts val="0"/>
              </a:spcAft>
              <a:buSzPts val="2760"/>
              <a:buChar char="•"/>
            </a:pPr>
            <a:r>
              <a:rPr lang="en-US"/>
              <a:t>Based on the number 2</a:t>
            </a:r>
            <a:endParaRPr/>
          </a:p>
          <a:p>
            <a:pPr indent="-285750" lvl="0" marL="285750" rtl="0" algn="l">
              <a:spcBef>
                <a:spcPts val="1080"/>
              </a:spcBef>
              <a:spcAft>
                <a:spcPts val="0"/>
              </a:spcAft>
              <a:buSzPts val="2760"/>
              <a:buChar char="•"/>
            </a:pPr>
            <a:r>
              <a:rPr lang="en-US"/>
              <a:t>0,1</a:t>
            </a:r>
            <a:endParaRPr/>
          </a:p>
          <a:p>
            <a:pPr indent="-110490" lvl="0" marL="285750" rtl="0" algn="l">
              <a:spcBef>
                <a:spcPts val="1080"/>
              </a:spcBef>
              <a:spcAft>
                <a:spcPts val="0"/>
              </a:spcAft>
              <a:buSzPts val="2760"/>
              <a:buNone/>
            </a:pPr>
            <a:r>
              <a:t/>
            </a:r>
            <a:endParaRPr/>
          </a:p>
        </p:txBody>
      </p:sp>
      <p:pic>
        <p:nvPicPr>
          <p:cNvPr id="194" name="Google Shape;194;p6"/>
          <p:cNvPicPr preferRelativeResize="0"/>
          <p:nvPr/>
        </p:nvPicPr>
        <p:blipFill rotWithShape="1">
          <a:blip r:embed="rId3">
            <a:alphaModFix/>
          </a:blip>
          <a:srcRect b="0" l="0" r="0" t="0"/>
          <a:stretch/>
        </p:blipFill>
        <p:spPr>
          <a:xfrm>
            <a:off x="1292352" y="4549168"/>
            <a:ext cx="3933825" cy="1162050"/>
          </a:xfrm>
          <a:prstGeom prst="rect">
            <a:avLst/>
          </a:prstGeom>
          <a:noFill/>
          <a:ln>
            <a:noFill/>
          </a:ln>
        </p:spPr>
      </p:pic>
      <p:pic>
        <p:nvPicPr>
          <p:cNvPr descr="Learn How to Read Binary in 5 minutes | by Linda Vivah | Medium" id="195" name="Google Shape;195;p6"/>
          <p:cNvPicPr preferRelativeResize="0"/>
          <p:nvPr/>
        </p:nvPicPr>
        <p:blipFill rotWithShape="1">
          <a:blip r:embed="rId4">
            <a:alphaModFix/>
          </a:blip>
          <a:srcRect b="0" l="0" r="0" t="0"/>
          <a:stretch/>
        </p:blipFill>
        <p:spPr>
          <a:xfrm>
            <a:off x="6286500" y="4215384"/>
            <a:ext cx="3848100" cy="18296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Other common numeral systems</a:t>
            </a:r>
            <a:endParaRPr/>
          </a:p>
        </p:txBody>
      </p:sp>
      <p:sp>
        <p:nvSpPr>
          <p:cNvPr id="201" name="Google Shape;201;p7"/>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b="1" lang="en-US"/>
              <a:t>Octal</a:t>
            </a:r>
            <a:endParaRPr/>
          </a:p>
          <a:p>
            <a:pPr indent="-285750" lvl="0" marL="285750" rtl="0" algn="l">
              <a:spcBef>
                <a:spcPts val="1080"/>
              </a:spcBef>
              <a:spcAft>
                <a:spcPts val="0"/>
              </a:spcAft>
              <a:buSzPts val="2760"/>
              <a:buChar char="•"/>
            </a:pPr>
            <a:r>
              <a:rPr lang="en-US"/>
              <a:t>Based on number 8</a:t>
            </a:r>
            <a:endParaRPr/>
          </a:p>
          <a:p>
            <a:pPr indent="-285750" lvl="0" marL="285750" rtl="0" algn="l">
              <a:spcBef>
                <a:spcPts val="1080"/>
              </a:spcBef>
              <a:spcAft>
                <a:spcPts val="0"/>
              </a:spcAft>
              <a:buSzPts val="2760"/>
              <a:buChar char="•"/>
            </a:pPr>
            <a:r>
              <a:rPr lang="en-US"/>
              <a:t>0,1,2,3,4,5,6,7</a:t>
            </a:r>
            <a:endParaRPr/>
          </a:p>
        </p:txBody>
      </p:sp>
      <p:sp>
        <p:nvSpPr>
          <p:cNvPr id="202" name="Google Shape;202;p7"/>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b="1" lang="en-US"/>
              <a:t>Hexadecimal</a:t>
            </a:r>
            <a:endParaRPr/>
          </a:p>
          <a:p>
            <a:pPr indent="-285750" lvl="0" marL="285750" rtl="0" algn="l">
              <a:spcBef>
                <a:spcPts val="1080"/>
              </a:spcBef>
              <a:spcAft>
                <a:spcPts val="0"/>
              </a:spcAft>
              <a:buSzPts val="2760"/>
              <a:buChar char="•"/>
            </a:pPr>
            <a:r>
              <a:rPr lang="en-US"/>
              <a:t>Based on number 16</a:t>
            </a:r>
            <a:endParaRPr/>
          </a:p>
          <a:p>
            <a:pPr indent="-285750" lvl="0" marL="285750" rtl="0" algn="l">
              <a:spcBef>
                <a:spcPts val="1080"/>
              </a:spcBef>
              <a:spcAft>
                <a:spcPts val="0"/>
              </a:spcAft>
              <a:buSzPts val="2760"/>
              <a:buChar char="•"/>
            </a:pPr>
            <a:r>
              <a:rPr lang="en-US"/>
              <a:t>0,1,2,3,4,5,6,7,8,9,A,B,C,D,E,F</a:t>
            </a:r>
            <a:endParaRPr/>
          </a:p>
        </p:txBody>
      </p:sp>
      <p:pic>
        <p:nvPicPr>
          <p:cNvPr descr="Hexadecimal and Character Codes - Patrick Story" id="203" name="Google Shape;203;p7"/>
          <p:cNvPicPr preferRelativeResize="0"/>
          <p:nvPr/>
        </p:nvPicPr>
        <p:blipFill rotWithShape="1">
          <a:blip r:embed="rId3">
            <a:alphaModFix/>
          </a:blip>
          <a:srcRect b="66610" l="0" r="43794" t="0"/>
          <a:stretch/>
        </p:blipFill>
        <p:spPr>
          <a:xfrm>
            <a:off x="6096000" y="4361494"/>
            <a:ext cx="4285869" cy="1286832"/>
          </a:xfrm>
          <a:prstGeom prst="rect">
            <a:avLst/>
          </a:prstGeom>
          <a:noFill/>
          <a:ln>
            <a:noFill/>
          </a:ln>
        </p:spPr>
      </p:pic>
      <p:pic>
        <p:nvPicPr>
          <p:cNvPr id="204" name="Google Shape;204;p7"/>
          <p:cNvPicPr preferRelativeResize="0"/>
          <p:nvPr/>
        </p:nvPicPr>
        <p:blipFill rotWithShape="1">
          <a:blip r:embed="rId4">
            <a:alphaModFix/>
          </a:blip>
          <a:srcRect b="68390" l="-1" r="36683" t="0"/>
          <a:stretch/>
        </p:blipFill>
        <p:spPr>
          <a:xfrm>
            <a:off x="1292352" y="4572002"/>
            <a:ext cx="4051173" cy="95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Prefixes</a:t>
            </a:r>
            <a:endParaRPr/>
          </a:p>
        </p:txBody>
      </p:sp>
      <p:sp>
        <p:nvSpPr>
          <p:cNvPr id="210" name="Google Shape;210;p8"/>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0b or 0B -&gt; Binary number, example: 0b10101011</a:t>
            </a:r>
            <a:endParaRPr/>
          </a:p>
          <a:p>
            <a:pPr indent="-285750" lvl="0" marL="285750" rtl="0" algn="l">
              <a:spcBef>
                <a:spcPts val="1080"/>
              </a:spcBef>
              <a:spcAft>
                <a:spcPts val="0"/>
              </a:spcAft>
              <a:buSzPts val="2760"/>
              <a:buChar char="•"/>
            </a:pPr>
            <a:r>
              <a:rPr lang="en-US"/>
              <a:t>0o or 0O -&gt; Octal number, example: 0o1253237</a:t>
            </a:r>
            <a:endParaRPr/>
          </a:p>
          <a:p>
            <a:pPr indent="-285750" lvl="0" marL="285750" rtl="0" algn="l">
              <a:spcBef>
                <a:spcPts val="1080"/>
              </a:spcBef>
              <a:spcAft>
                <a:spcPts val="0"/>
              </a:spcAft>
              <a:buSzPts val="2760"/>
              <a:buChar char="•"/>
            </a:pPr>
            <a:r>
              <a:rPr lang="en-US"/>
              <a:t>0x or 0X -&gt; Hexadecimal number: 0x1253237, 0x124A7B9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Number conversion</a:t>
            </a:r>
            <a:endParaRPr/>
          </a:p>
        </p:txBody>
      </p:sp>
      <p:pic>
        <p:nvPicPr>
          <p:cNvPr id="216" name="Google Shape;216;p9"/>
          <p:cNvPicPr preferRelativeResize="0"/>
          <p:nvPr/>
        </p:nvPicPr>
        <p:blipFill rotWithShape="1">
          <a:blip r:embed="rId3">
            <a:alphaModFix/>
          </a:blip>
          <a:srcRect b="0" l="0" r="0" t="0"/>
          <a:stretch/>
        </p:blipFill>
        <p:spPr>
          <a:xfrm>
            <a:off x="1620011" y="2695575"/>
            <a:ext cx="2155141" cy="3381497"/>
          </a:xfrm>
          <a:prstGeom prst="rect">
            <a:avLst/>
          </a:prstGeom>
          <a:noFill/>
          <a:ln>
            <a:noFill/>
          </a:ln>
        </p:spPr>
      </p:pic>
      <p:sp>
        <p:nvSpPr>
          <p:cNvPr id="217" name="Google Shape;217;p9"/>
          <p:cNvSpPr txBox="1"/>
          <p:nvPr/>
        </p:nvSpPr>
        <p:spPr>
          <a:xfrm>
            <a:off x="4133850" y="2695575"/>
            <a:ext cx="6762748" cy="27392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Converting non-decimal numbers to decimal numbers is easy:</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700">
                <a:solidFill>
                  <a:schemeClr val="dk1"/>
                </a:solidFill>
                <a:latin typeface="Garamond"/>
                <a:ea typeface="Garamond"/>
                <a:cs typeface="Garamond"/>
                <a:sym typeface="Garamond"/>
              </a:rPr>
              <a:t>0b 111 1110 0100 = (</a:t>
            </a:r>
            <a:r>
              <a:rPr lang="en-US" sz="1700">
                <a:solidFill>
                  <a:srgbClr val="00B050"/>
                </a:solidFill>
                <a:latin typeface="Garamond"/>
                <a:ea typeface="Garamond"/>
                <a:cs typeface="Garamond"/>
                <a:sym typeface="Garamond"/>
              </a:rPr>
              <a:t>0</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0</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0</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1</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1</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2</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0</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3</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0</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4</a:t>
            </a:r>
            <a:r>
              <a:rPr lang="en-US" sz="17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1</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5</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1</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6</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1</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7</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1</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8</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1</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9</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2</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2</a:t>
            </a:r>
            <a:r>
              <a:rPr baseline="30000" lang="en-US" sz="1700">
                <a:solidFill>
                  <a:srgbClr val="FF0000"/>
                </a:solidFill>
                <a:latin typeface="Garamond"/>
                <a:ea typeface="Garamond"/>
                <a:cs typeface="Garamond"/>
                <a:sym typeface="Garamond"/>
              </a:rPr>
              <a:t>10</a:t>
            </a:r>
            <a:r>
              <a:rPr lang="en-US" sz="17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700">
                <a:solidFill>
                  <a:schemeClr val="dk1"/>
                </a:solidFill>
                <a:latin typeface="Garamond"/>
                <a:ea typeface="Garamond"/>
                <a:cs typeface="Garamond"/>
                <a:sym typeface="Garamond"/>
              </a:rPr>
              <a:t>4 + 32 + 64 + 128 + 256 + 512 + 1024 = 2020</a:t>
            </a:r>
            <a:endParaRPr/>
          </a:p>
          <a:p>
            <a:pPr indent="0" lvl="0" marL="0" marR="0" rtl="0" algn="l">
              <a:spcBef>
                <a:spcPts val="0"/>
              </a:spcBef>
              <a:spcAft>
                <a:spcPts val="0"/>
              </a:spcAft>
              <a:buNone/>
            </a:pPr>
            <a:r>
              <a:t/>
            </a:r>
            <a:endParaRPr sz="17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700">
                <a:solidFill>
                  <a:schemeClr val="dk1"/>
                </a:solidFill>
                <a:latin typeface="Garamond"/>
                <a:ea typeface="Garamond"/>
                <a:cs typeface="Garamond"/>
                <a:sym typeface="Garamond"/>
              </a:rPr>
              <a:t>0o 3744 = (</a:t>
            </a:r>
            <a:r>
              <a:rPr lang="en-US" sz="1700">
                <a:solidFill>
                  <a:srgbClr val="00B050"/>
                </a:solidFill>
                <a:latin typeface="Garamond"/>
                <a:ea typeface="Garamond"/>
                <a:cs typeface="Garamond"/>
                <a:sym typeface="Garamond"/>
              </a:rPr>
              <a:t>4</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8</a:t>
            </a:r>
            <a:r>
              <a:rPr baseline="30000" lang="en-US" sz="1700">
                <a:solidFill>
                  <a:srgbClr val="FF0000"/>
                </a:solidFill>
                <a:latin typeface="Garamond"/>
                <a:ea typeface="Garamond"/>
                <a:cs typeface="Garamond"/>
                <a:sym typeface="Garamond"/>
              </a:rPr>
              <a:t>0</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4</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8</a:t>
            </a:r>
            <a:r>
              <a:rPr baseline="30000" lang="en-US" sz="1700">
                <a:solidFill>
                  <a:srgbClr val="FF0000"/>
                </a:solidFill>
                <a:latin typeface="Garamond"/>
                <a:ea typeface="Garamond"/>
                <a:cs typeface="Garamond"/>
                <a:sym typeface="Garamond"/>
              </a:rPr>
              <a:t>1</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7</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8</a:t>
            </a:r>
            <a:r>
              <a:rPr baseline="30000" lang="en-US" sz="1700">
                <a:solidFill>
                  <a:srgbClr val="FF0000"/>
                </a:solidFill>
                <a:latin typeface="Garamond"/>
                <a:ea typeface="Garamond"/>
                <a:cs typeface="Garamond"/>
                <a:sym typeface="Garamond"/>
              </a:rPr>
              <a:t>2</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3 </a:t>
            </a:r>
            <a:r>
              <a:rPr lang="en-US" sz="1700">
                <a:solidFill>
                  <a:schemeClr val="dk1"/>
                </a:solidFill>
                <a:latin typeface="Garamond"/>
                <a:ea typeface="Garamond"/>
                <a:cs typeface="Garamond"/>
                <a:sym typeface="Garamond"/>
              </a:rPr>
              <a:t>* </a:t>
            </a:r>
            <a:r>
              <a:rPr lang="en-US" sz="1700">
                <a:solidFill>
                  <a:srgbClr val="FF0000"/>
                </a:solidFill>
                <a:latin typeface="Garamond"/>
                <a:ea typeface="Garamond"/>
                <a:cs typeface="Garamond"/>
                <a:sym typeface="Garamond"/>
              </a:rPr>
              <a:t>8</a:t>
            </a:r>
            <a:r>
              <a:rPr baseline="30000" lang="en-US" sz="1700">
                <a:solidFill>
                  <a:srgbClr val="FF0000"/>
                </a:solidFill>
                <a:latin typeface="Garamond"/>
                <a:ea typeface="Garamond"/>
                <a:cs typeface="Garamond"/>
                <a:sym typeface="Garamond"/>
              </a:rPr>
              <a:t>3</a:t>
            </a:r>
            <a:r>
              <a:rPr lang="en-US" sz="1700">
                <a:solidFill>
                  <a:schemeClr val="dk1"/>
                </a:solidFill>
                <a:latin typeface="Garamond"/>
                <a:ea typeface="Garamond"/>
                <a:cs typeface="Garamond"/>
                <a:sym typeface="Garamond"/>
              </a:rPr>
              <a:t>) = 4 + 32 + 448 + 1536 = 2020</a:t>
            </a:r>
            <a:endParaRPr/>
          </a:p>
          <a:p>
            <a:pPr indent="0" lvl="0" marL="0" marR="0" rtl="0" algn="l">
              <a:spcBef>
                <a:spcPts val="0"/>
              </a:spcBef>
              <a:spcAft>
                <a:spcPts val="0"/>
              </a:spcAft>
              <a:buNone/>
            </a:pPr>
            <a:r>
              <a:t/>
            </a:r>
            <a:endParaRPr sz="17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700">
                <a:solidFill>
                  <a:schemeClr val="dk1"/>
                </a:solidFill>
                <a:latin typeface="Garamond"/>
                <a:ea typeface="Garamond"/>
                <a:cs typeface="Garamond"/>
                <a:sym typeface="Garamond"/>
              </a:rPr>
              <a:t>0x 7E4 = (</a:t>
            </a:r>
            <a:r>
              <a:rPr lang="en-US" sz="1700">
                <a:solidFill>
                  <a:srgbClr val="00B050"/>
                </a:solidFill>
                <a:latin typeface="Garamond"/>
                <a:ea typeface="Garamond"/>
                <a:cs typeface="Garamond"/>
                <a:sym typeface="Garamond"/>
              </a:rPr>
              <a:t>4</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16</a:t>
            </a:r>
            <a:r>
              <a:rPr baseline="30000" lang="en-US" sz="1700">
                <a:solidFill>
                  <a:srgbClr val="FF0000"/>
                </a:solidFill>
                <a:latin typeface="Garamond"/>
                <a:ea typeface="Garamond"/>
                <a:cs typeface="Garamond"/>
                <a:sym typeface="Garamond"/>
              </a:rPr>
              <a:t>0</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14</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16</a:t>
            </a:r>
            <a:r>
              <a:rPr baseline="30000" lang="en-US" sz="1700">
                <a:solidFill>
                  <a:srgbClr val="FF0000"/>
                </a:solidFill>
                <a:latin typeface="Garamond"/>
                <a:ea typeface="Garamond"/>
                <a:cs typeface="Garamond"/>
                <a:sym typeface="Garamond"/>
              </a:rPr>
              <a:t>1</a:t>
            </a:r>
            <a:r>
              <a:rPr lang="en-US" sz="1700">
                <a:solidFill>
                  <a:schemeClr val="dk1"/>
                </a:solidFill>
                <a:latin typeface="Garamond"/>
                <a:ea typeface="Garamond"/>
                <a:cs typeface="Garamond"/>
                <a:sym typeface="Garamond"/>
              </a:rPr>
              <a:t>) </a:t>
            </a:r>
            <a:r>
              <a:rPr lang="en-US" sz="1700">
                <a:solidFill>
                  <a:srgbClr val="00B0F0"/>
                </a:solidFill>
                <a:latin typeface="Garamond"/>
                <a:ea typeface="Garamond"/>
                <a:cs typeface="Garamond"/>
                <a:sym typeface="Garamond"/>
              </a:rPr>
              <a:t>+</a:t>
            </a:r>
            <a:r>
              <a:rPr lang="en-US" sz="1700">
                <a:solidFill>
                  <a:schemeClr val="dk1"/>
                </a:solidFill>
                <a:latin typeface="Garamond"/>
                <a:ea typeface="Garamond"/>
                <a:cs typeface="Garamond"/>
                <a:sym typeface="Garamond"/>
              </a:rPr>
              <a:t> (</a:t>
            </a:r>
            <a:r>
              <a:rPr lang="en-US" sz="1700">
                <a:solidFill>
                  <a:srgbClr val="00B050"/>
                </a:solidFill>
                <a:latin typeface="Garamond"/>
                <a:ea typeface="Garamond"/>
                <a:cs typeface="Garamond"/>
                <a:sym typeface="Garamond"/>
              </a:rPr>
              <a:t>7</a:t>
            </a:r>
            <a:r>
              <a:rPr lang="en-US" sz="1700">
                <a:solidFill>
                  <a:schemeClr val="dk1"/>
                </a:solidFill>
                <a:latin typeface="Garamond"/>
                <a:ea typeface="Garamond"/>
                <a:cs typeface="Garamond"/>
                <a:sym typeface="Garamond"/>
              </a:rPr>
              <a:t> * </a:t>
            </a:r>
            <a:r>
              <a:rPr lang="en-US" sz="1700">
                <a:solidFill>
                  <a:srgbClr val="FF0000"/>
                </a:solidFill>
                <a:latin typeface="Garamond"/>
                <a:ea typeface="Garamond"/>
                <a:cs typeface="Garamond"/>
                <a:sym typeface="Garamond"/>
              </a:rPr>
              <a:t>16</a:t>
            </a:r>
            <a:r>
              <a:rPr baseline="30000" lang="en-US" sz="1700">
                <a:solidFill>
                  <a:srgbClr val="FF0000"/>
                </a:solidFill>
                <a:latin typeface="Garamond"/>
                <a:ea typeface="Garamond"/>
                <a:cs typeface="Garamond"/>
                <a:sym typeface="Garamond"/>
              </a:rPr>
              <a:t>2</a:t>
            </a:r>
            <a:r>
              <a:rPr lang="en-US" sz="1700">
                <a:solidFill>
                  <a:schemeClr val="dk1"/>
                </a:solidFill>
                <a:latin typeface="Garamond"/>
                <a:ea typeface="Garamond"/>
                <a:cs typeface="Garamond"/>
                <a:sym typeface="Garamond"/>
              </a:rPr>
              <a:t>) = 4 + 224 + 1792 = 2020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2022-08-30T03:33:12Z</dcterms:created>
  <dc:creator>Soroush Dianaty</dc:creator>
</cp:coreProperties>
</file>